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3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21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2.xml" ContentType="application/vnd.openxmlformats-officedocument.presentationml.slide+xml"/>
  <Override PartName="/ppt/slides/slide12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3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1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2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9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38"/>
  </p:notesMasterIdLst>
  <p:sldIdLst>
    <p:sldId id="295" r:id="rId2"/>
    <p:sldId id="258" r:id="rId3"/>
    <p:sldId id="347" r:id="rId4"/>
    <p:sldId id="354" r:id="rId5"/>
    <p:sldId id="370" r:id="rId6"/>
    <p:sldId id="369" r:id="rId7"/>
    <p:sldId id="371" r:id="rId8"/>
    <p:sldId id="372" r:id="rId9"/>
    <p:sldId id="373" r:id="rId10"/>
    <p:sldId id="377" r:id="rId11"/>
    <p:sldId id="375" r:id="rId12"/>
    <p:sldId id="376" r:id="rId13"/>
    <p:sldId id="378" r:id="rId14"/>
    <p:sldId id="379" r:id="rId15"/>
    <p:sldId id="434" r:id="rId16"/>
    <p:sldId id="435" r:id="rId17"/>
    <p:sldId id="436" r:id="rId18"/>
    <p:sldId id="437" r:id="rId19"/>
    <p:sldId id="438" r:id="rId20"/>
    <p:sldId id="440" r:id="rId21"/>
    <p:sldId id="448" r:id="rId22"/>
    <p:sldId id="449" r:id="rId23"/>
    <p:sldId id="450" r:id="rId24"/>
    <p:sldId id="441" r:id="rId25"/>
    <p:sldId id="442" r:id="rId26"/>
    <p:sldId id="443" r:id="rId27"/>
    <p:sldId id="444" r:id="rId28"/>
    <p:sldId id="445" r:id="rId29"/>
    <p:sldId id="446" r:id="rId30"/>
    <p:sldId id="447" r:id="rId31"/>
    <p:sldId id="395" r:id="rId32"/>
    <p:sldId id="396" r:id="rId33"/>
    <p:sldId id="397" r:id="rId34"/>
    <p:sldId id="430" r:id="rId35"/>
    <p:sldId id="266" r:id="rId36"/>
    <p:sldId id="278" r:id="rId37"/>
  </p:sldIdLst>
  <p:sldSz cx="9144000" cy="5143500" type="screen16x9"/>
  <p:notesSz cx="6858000" cy="9144000"/>
  <p:embeddedFontLst>
    <p:embeddedFont>
      <p:font typeface="Trebuchet MS" panose="020B0603020202020204" pitchFamily="34" charset="0"/>
      <p:regular r:id="rId39"/>
      <p:bold r:id="rId40"/>
      <p:italic r:id="rId41"/>
      <p:bold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MS PGothic" panose="020B0600070205080204" pitchFamily="34" charset="-128"/>
      <p:regular r:id="rId51"/>
    </p:embeddedFont>
    <p:embeddedFont>
      <p:font typeface="Arial Narrow" panose="020B0606020202030204" pitchFamily="34" charset="0"/>
      <p:regular r:id="rId52"/>
      <p:bold r:id="rId53"/>
      <p:italic r:id="rId54"/>
      <p:boldItalic r:id="rId55"/>
    </p:embeddedFont>
    <p:embeddedFont>
      <p:font typeface="Times" panose="02020603050405020304" pitchFamily="18" charset="0"/>
      <p:regular r:id="rId56"/>
      <p:bold r:id="rId57"/>
      <p:italic r:id="rId58"/>
      <p:boldItalic r:id="rId59"/>
    </p:embeddedFont>
    <p:embeddedFont>
      <p:font typeface="Roboto Slab Regular" panose="020B0604020202020204" charset="0"/>
      <p:regular r:id="rId60"/>
      <p:bold r:id="rId61"/>
    </p:embeddedFont>
    <p:embeddedFont>
      <p:font typeface="Lato Light" panose="020B0604020202020204" charset="0"/>
      <p:regular r:id="rId62"/>
      <p:bold r:id="rId63"/>
      <p:italic r:id="rId64"/>
      <p:boldItalic r:id="rId65"/>
    </p:embeddedFont>
    <p:embeddedFont>
      <p:font typeface="MS PGothic" panose="020B0600070205080204" pitchFamily="34" charset="-128"/>
      <p:regular r:id="rId51"/>
    </p:embeddedFont>
    <p:embeddedFont>
      <p:font typeface="Gabriola" panose="04040605051002020D02" pitchFamily="82" charset="0"/>
      <p:regular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E225D28-81A1-47F6-B832-14334138A573}">
  <a:tblStyle styleId="{5E225D28-81A1-47F6-B832-14334138A5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029A7E8-3C45-47D5-81E7-23AC33BA362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208" autoAdjust="0"/>
  </p:normalViewPr>
  <p:slideViewPr>
    <p:cSldViewPr snapToGrid="0">
      <p:cViewPr varScale="1">
        <p:scale>
          <a:sx n="103" d="100"/>
          <a:sy n="103" d="100"/>
        </p:scale>
        <p:origin x="80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63" Type="http://schemas.openxmlformats.org/officeDocument/2006/relationships/font" Target="fonts/font25.fntdata"/><Relationship Id="rId6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66" Type="http://schemas.openxmlformats.org/officeDocument/2006/relationships/font" Target="fonts/font28.fntdata"/><Relationship Id="rId5" Type="http://schemas.openxmlformats.org/officeDocument/2006/relationships/slide" Target="slides/slide4.xml"/><Relationship Id="rId61" Type="http://schemas.openxmlformats.org/officeDocument/2006/relationships/font" Target="fonts/font2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4" Type="http://schemas.openxmlformats.org/officeDocument/2006/relationships/font" Target="fonts/font26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72" Type="http://schemas.openxmlformats.org/officeDocument/2006/relationships/customXml" Target="../customXml/item2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font" Target="fonts/font24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font" Target="fonts/font22.fntdata"/><Relationship Id="rId65" Type="http://schemas.openxmlformats.org/officeDocument/2006/relationships/font" Target="fonts/font27.fntdata"/><Relationship Id="rId73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1.fntdata"/><Relationship Id="rId34" Type="http://schemas.openxmlformats.org/officeDocument/2006/relationships/slide" Target="slides/slide33.xml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71" Type="http://schemas.openxmlformats.org/officeDocument/2006/relationships/customXml" Target="../customXml/item1.xml"/></Relationships>
</file>

<file path=ppt/media/image1.jpg>
</file>

<file path=ppt/media/image2.png>
</file>

<file path=ppt/media/image3.jpeg>
</file>

<file path=ppt/media/image4.jpe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6879542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2281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8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B98E1E-A6CF-4692-B993-C83E3514AA3C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pPr marL="0" marR="0" lvl="0" indent="0" algn="r" defTabSz="9683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6344387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8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B98E1E-A6CF-4692-B993-C83E3514AA3C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pPr marL="0" marR="0" lvl="0" indent="0" algn="r" defTabSz="9683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179560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8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B98E1E-A6CF-4692-B993-C83E3514AA3C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pPr marL="0" marR="0" lvl="0" indent="0" algn="r" defTabSz="9683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48962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8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B98E1E-A6CF-4692-B993-C83E3514AA3C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pPr marL="0" marR="0" lvl="0" indent="0" algn="r" defTabSz="9683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78787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8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B98E1E-A6CF-4692-B993-C83E3514AA3C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pPr marL="0" marR="0" lvl="0" indent="0" algn="r" defTabSz="9683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6520425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8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B98E1E-A6CF-4692-B993-C83E3514AA3C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pPr marL="0" marR="0" lvl="0" indent="0" algn="r" defTabSz="9683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2745919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8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B98E1E-A6CF-4692-B993-C83E3514AA3C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pPr marL="0" marR="0" lvl="0" indent="0" algn="r" defTabSz="9683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8647217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A905D97-4A95-421E-8E2E-232563C7A865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731042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371D93-38B7-45BA-9963-13E64DF6B15A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57851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978F374-A5AE-457F-8ACC-0E5F976A74AD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648600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8226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C52A272-CF3B-40D5-B1D2-F7C47F2F5DAB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7767561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3AEE1D9-653E-4F33-8307-1DC665F0C269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0816921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7268D4B-3B0C-4317-82B2-AAE8A324C803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5703749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6BE6B3-2D16-4A1B-99C8-9BB68DB86518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95522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6BE6B3-2D16-4A1B-99C8-9BB68DB86518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6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6BE6B3-2D16-4A1B-99C8-9BB68DB86518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00761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68452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6021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024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446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81CD42-C420-41AF-8A90-F1A614D51EC2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smtClean="0"/>
              <a:t>analogy: trays of food at the sizzler</a:t>
            </a:r>
          </a:p>
        </p:txBody>
      </p:sp>
    </p:spTree>
    <p:extLst>
      <p:ext uri="{BB962C8B-B14F-4D97-AF65-F5344CB8AC3E}">
        <p14:creationId xmlns:p14="http://schemas.microsoft.com/office/powerpoint/2010/main" val="2217586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6BE6B3-2D16-4A1B-99C8-9BB68DB86518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2165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6BE6B3-2D16-4A1B-99C8-9BB68DB86518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5835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6BE6B3-2D16-4A1B-99C8-9BB68DB86518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52240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8375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83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8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B7A3A03-5EE9-44B3-BB0E-914F22248BE1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pPr marL="0" marR="0" lvl="0" indent="0" algn="r" defTabSz="9683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129769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22" name="Google Shape;22;p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25" name="Google Shape;25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33" name="Google Shape;33;p2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2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1"/>
          <p:cNvSpPr/>
          <p:nvPr/>
        </p:nvSpPr>
        <p:spPr>
          <a:xfrm>
            <a:off x="0" y="0"/>
            <a:ext cx="9144000" cy="5157300"/>
          </a:xfrm>
          <a:prstGeom prst="frame">
            <a:avLst>
              <a:gd name="adj1" fmla="val 792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1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1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1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1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1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1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1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1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1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1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289" name="Google Shape;289;p1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11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292" name="Google Shape;292;p1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" name="Google Shape;300;p11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Yellow">
  <p:cSld name="BLANK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3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3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3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3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3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3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3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3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3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3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3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3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3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13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45" name="Google Shape;345;p1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13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48" name="Google Shape;348;p1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1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Magenta">
  <p:cSld name="BLANK_1_1_1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4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4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4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4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4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4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4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4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4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4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4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4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4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C40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14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72" name="Google Shape;372;p1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75" name="Google Shape;375;p1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14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679"/>
            <a:ext cx="7543800" cy="9715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289447"/>
            <a:ext cx="8229600" cy="3308747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686300"/>
            <a:ext cx="2133600" cy="3429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686300"/>
            <a:ext cx="2895600" cy="3429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686300"/>
            <a:ext cx="2133600" cy="342900"/>
          </a:xfrm>
        </p:spPr>
        <p:txBody>
          <a:bodyPr/>
          <a:lstStyle>
            <a:lvl1pPr>
              <a:defRPr/>
            </a:lvl1pPr>
          </a:lstStyle>
          <a:p>
            <a:fld id="{26D2B1AE-E10D-4AFD-A993-B0DAC530E4A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6291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7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7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7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174" name="Google Shape;174;p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7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177" name="Google Shape;177;p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" name="Google Shape;185;p7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7"/>
          <p:cNvSpPr txBox="1">
            <a:spLocks noGrp="1"/>
          </p:cNvSpPr>
          <p:nvPr>
            <p:ph type="body" idx="1"/>
          </p:nvPr>
        </p:nvSpPr>
        <p:spPr>
          <a:xfrm>
            <a:off x="2683000" y="1428750"/>
            <a:ext cx="18588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rtl="0"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87" name="Google Shape;187;p7"/>
          <p:cNvSpPr txBox="1">
            <a:spLocks noGrp="1"/>
          </p:cNvSpPr>
          <p:nvPr>
            <p:ph type="body" idx="2"/>
          </p:nvPr>
        </p:nvSpPr>
        <p:spPr>
          <a:xfrm>
            <a:off x="4637114" y="1428750"/>
            <a:ext cx="18588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rtl="0"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88" name="Google Shape;188;p7"/>
          <p:cNvSpPr txBox="1">
            <a:spLocks noGrp="1"/>
          </p:cNvSpPr>
          <p:nvPr>
            <p:ph type="body" idx="3"/>
          </p:nvPr>
        </p:nvSpPr>
        <p:spPr>
          <a:xfrm>
            <a:off x="6591228" y="1428750"/>
            <a:ext cx="18588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rtl="0"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89" name="Google Shape;189;p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1115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7DA58F0-AD53-49BF-AA90-86F4C7D342D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7720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0838" y="910829"/>
            <a:ext cx="4038600" cy="38076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1838" y="910829"/>
            <a:ext cx="4038600" cy="38076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A52A2D-12E7-4CC2-AABA-65797208CF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892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313" y="75010"/>
            <a:ext cx="8229600" cy="67984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50838" y="910829"/>
            <a:ext cx="4038600" cy="38076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1838" y="910829"/>
            <a:ext cx="4038600" cy="38076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98219"/>
            <a:ext cx="2133600" cy="2428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553200" y="4798219"/>
            <a:ext cx="2133600" cy="242888"/>
          </a:xfrm>
        </p:spPr>
        <p:txBody>
          <a:bodyPr/>
          <a:lstStyle>
            <a:lvl1pPr>
              <a:defRPr/>
            </a:lvl1pPr>
          </a:lstStyle>
          <a:p>
            <a:fld id="{65781173-BF2E-4E0B-A88E-4A9B10260EB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788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○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7" r:id="rId2"/>
    <p:sldLayoutId id="2147483659" r:id="rId3"/>
    <p:sldLayoutId id="2147483660" r:id="rId4"/>
    <p:sldLayoutId id="2147483662" r:id="rId5"/>
    <p:sldLayoutId id="2147483663" r:id="rId6"/>
    <p:sldLayoutId id="2147483664" r:id="rId7"/>
    <p:sldLayoutId id="2147483665" r:id="rId8"/>
    <p:sldLayoutId id="214748366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5"/>
          <p:cNvSpPr txBox="1">
            <a:spLocks noGrp="1"/>
          </p:cNvSpPr>
          <p:nvPr>
            <p:ph type="ctrTitle"/>
          </p:nvPr>
        </p:nvSpPr>
        <p:spPr>
          <a:xfrm>
            <a:off x="2536030" y="842962"/>
            <a:ext cx="4079219" cy="33463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8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Queue ADT!</a:t>
            </a:r>
            <a:endParaRPr sz="48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4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077134" y="939954"/>
            <a:ext cx="7315200" cy="3736123"/>
          </a:xfrm>
        </p:spPr>
        <p:txBody>
          <a:bodyPr/>
          <a:lstStyle/>
          <a:p>
            <a:pPr marL="257175" lvl="1" indent="-257175"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Buffers</a:t>
            </a:r>
          </a:p>
          <a:p>
            <a:pPr marL="257175" lvl="1" indent="-257175"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Breadth first search</a:t>
            </a:r>
          </a:p>
          <a:p>
            <a:pPr marL="257175" lvl="1" indent="-257175"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Simulations</a:t>
            </a:r>
          </a:p>
          <a:p>
            <a:pPr marL="257175" lvl="1" indent="-257175"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Producer-Consumer Problems</a:t>
            </a:r>
          </a:p>
          <a:p>
            <a:pPr marL="257175" lvl="1" indent="-257175"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Round-robin scheduling in processors</a:t>
            </a:r>
          </a:p>
          <a:p>
            <a:pPr marL="257175" lvl="1" indent="-257175">
              <a:buFont typeface="Arial" panose="020B0604020202020204" pitchFamily="34" charset="0"/>
              <a:buChar char="•"/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Input/output </a:t>
            </a:r>
            <a:r>
              <a:rPr lang="en-US" altLang="en-US" sz="2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processing</a:t>
            </a:r>
          </a:p>
          <a:p>
            <a:pPr marL="257175" lvl="1" indent="-257175"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Queueing of packets for delivery in </a:t>
            </a: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networks</a:t>
            </a:r>
            <a:endParaRPr lang="en-US" altLang="en-US" sz="24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endParaRPr lang="en-US" sz="18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977482" y="237892"/>
            <a:ext cx="3888059" cy="760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What are Queues good for?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3697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/>
          <p:cNvSpPr>
            <a:spLocks noChangeArrowheads="1"/>
          </p:cNvSpPr>
          <p:nvPr/>
        </p:nvSpPr>
        <p:spPr bwMode="auto">
          <a:xfrm>
            <a:off x="4886325" y="1165996"/>
            <a:ext cx="1885950" cy="342900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 defTabSz="685800" eaLnBrk="1" hangingPunct="1">
              <a:buClrTx/>
            </a:pPr>
            <a:r>
              <a:rPr lang="en-US" altLang="en-US" sz="2100" dirty="0" smtClean="0">
                <a:solidFill>
                  <a:schemeClr val="bg1"/>
                </a:solidFill>
                <a:latin typeface="Gabriola" panose="04040605051002020D02" pitchFamily="82" charset="0"/>
                <a:cs typeface="Courier New" panose="02070309020205020404" pitchFamily="49" charset="0"/>
              </a:rPr>
              <a:t>QUEUE</a:t>
            </a:r>
            <a:endParaRPr lang="en-US" altLang="en-US" sz="2100" dirty="0">
              <a:solidFill>
                <a:schemeClr val="bg1"/>
              </a:solidFill>
              <a:latin typeface="Gabriola" panose="04040605051002020D02" pitchFamily="82" charset="0"/>
              <a:cs typeface="Courier New" panose="02070309020205020404" pitchFamily="49" charset="0"/>
            </a:endParaRPr>
          </a:p>
        </p:txBody>
      </p:sp>
      <p:sp>
        <p:nvSpPr>
          <p:cNvPr id="20" name="Line 3"/>
          <p:cNvSpPr>
            <a:spLocks noChangeShapeType="1"/>
          </p:cNvSpPr>
          <p:nvPr/>
        </p:nvSpPr>
        <p:spPr bwMode="auto">
          <a:xfrm>
            <a:off x="3400425" y="1223146"/>
            <a:ext cx="1771650" cy="40005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defTabSz="685800">
              <a:buClrTx/>
            </a:pPr>
            <a:endParaRPr lang="en-IN" sz="18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1" name="Line 4"/>
          <p:cNvSpPr>
            <a:spLocks noChangeShapeType="1"/>
          </p:cNvSpPr>
          <p:nvPr/>
        </p:nvSpPr>
        <p:spPr bwMode="auto">
          <a:xfrm>
            <a:off x="3457575" y="2023246"/>
            <a:ext cx="1543050" cy="5715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defTabSz="685800">
              <a:buClrTx/>
            </a:pPr>
            <a:endParaRPr lang="en-IN" sz="18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2" name="Line 5"/>
          <p:cNvSpPr>
            <a:spLocks noChangeShapeType="1"/>
          </p:cNvSpPr>
          <p:nvPr/>
        </p:nvSpPr>
        <p:spPr bwMode="auto">
          <a:xfrm>
            <a:off x="3514725" y="2766196"/>
            <a:ext cx="1371600" cy="1191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defTabSz="685800">
              <a:buClrTx/>
            </a:pPr>
            <a:endParaRPr lang="en-IN" sz="18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3" name="Line 6"/>
          <p:cNvSpPr>
            <a:spLocks noChangeShapeType="1"/>
          </p:cNvSpPr>
          <p:nvPr/>
        </p:nvSpPr>
        <p:spPr bwMode="auto">
          <a:xfrm flipV="1">
            <a:off x="3457575" y="3223396"/>
            <a:ext cx="1428750" cy="17145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defTabSz="685800">
              <a:buClrTx/>
            </a:pPr>
            <a:endParaRPr lang="en-IN" sz="18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4" name="Line 7"/>
          <p:cNvSpPr>
            <a:spLocks noChangeShapeType="1"/>
          </p:cNvSpPr>
          <p:nvPr/>
        </p:nvSpPr>
        <p:spPr bwMode="auto">
          <a:xfrm flipV="1">
            <a:off x="3457575" y="3566296"/>
            <a:ext cx="1543050" cy="51435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defTabSz="685800">
              <a:buClrTx/>
            </a:pPr>
            <a:endParaRPr lang="en-IN" sz="18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5" name="Text Box 8"/>
          <p:cNvSpPr txBox="1">
            <a:spLocks noChangeArrowheads="1"/>
          </p:cNvSpPr>
          <p:nvPr/>
        </p:nvSpPr>
        <p:spPr bwMode="auto">
          <a:xfrm>
            <a:off x="2289718" y="994546"/>
            <a:ext cx="122500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 defTabSz="685800" eaLnBrk="1" hangingPunct="1">
              <a:spcBef>
                <a:spcPct val="50000"/>
              </a:spcBef>
              <a:buClrTx/>
            </a:pPr>
            <a:r>
              <a:rPr lang="en-US" altLang="en-US" sz="1800" dirty="0" err="1" smtClean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enque</a:t>
            </a:r>
            <a:r>
              <a:rPr lang="en-US" altLang="en-US" sz="1800" dirty="0" smtClean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altLang="en-US" sz="1800" dirty="0">
              <a:solidFill>
                <a:schemeClr val="tx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Text Box 9"/>
          <p:cNvSpPr txBox="1">
            <a:spLocks noChangeArrowheads="1"/>
          </p:cNvSpPr>
          <p:nvPr/>
        </p:nvSpPr>
        <p:spPr bwMode="auto">
          <a:xfrm>
            <a:off x="2172048" y="2582126"/>
            <a:ext cx="14852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 defTabSz="685800" eaLnBrk="1" hangingPunct="1">
              <a:spcBef>
                <a:spcPct val="50000"/>
              </a:spcBef>
              <a:buClrTx/>
            </a:pPr>
            <a:r>
              <a:rPr lang="en-US" altLang="en-US" sz="1800" dirty="0" smtClean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create()</a:t>
            </a:r>
            <a:endParaRPr lang="en-US" altLang="en-US" sz="1800" dirty="0">
              <a:solidFill>
                <a:schemeClr val="tx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7" name="Text Box 10"/>
          <p:cNvSpPr txBox="1">
            <a:spLocks noChangeArrowheads="1"/>
          </p:cNvSpPr>
          <p:nvPr/>
        </p:nvSpPr>
        <p:spPr bwMode="auto">
          <a:xfrm>
            <a:off x="2350584" y="1818272"/>
            <a:ext cx="12308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 defTabSz="685800" eaLnBrk="1" hangingPunct="1">
              <a:spcBef>
                <a:spcPct val="50000"/>
              </a:spcBef>
              <a:buClrTx/>
            </a:pPr>
            <a:r>
              <a:rPr lang="en-US" altLang="en-US" sz="1800" dirty="0" err="1" smtClean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deque</a:t>
            </a:r>
            <a:r>
              <a:rPr lang="en-US" altLang="en-US" sz="1800" dirty="0" smtClean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altLang="en-US" sz="1800" dirty="0">
              <a:solidFill>
                <a:schemeClr val="tx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" name="Text Box 11"/>
          <p:cNvSpPr txBox="1">
            <a:spLocks noChangeArrowheads="1"/>
          </p:cNvSpPr>
          <p:nvPr/>
        </p:nvSpPr>
        <p:spPr bwMode="auto">
          <a:xfrm>
            <a:off x="2172048" y="3968489"/>
            <a:ext cx="143572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 defTabSz="685800" eaLnBrk="1" hangingPunct="1">
              <a:spcBef>
                <a:spcPct val="50000"/>
              </a:spcBef>
              <a:buClrTx/>
            </a:pPr>
            <a:r>
              <a:rPr lang="en-US" altLang="en-US" sz="1800" dirty="0" smtClean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size()</a:t>
            </a:r>
            <a:endParaRPr lang="en-US" altLang="en-US" sz="1800" dirty="0">
              <a:solidFill>
                <a:schemeClr val="tx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9" name="Text Box 12"/>
          <p:cNvSpPr txBox="1">
            <a:spLocks noChangeArrowheads="1"/>
          </p:cNvSpPr>
          <p:nvPr/>
        </p:nvSpPr>
        <p:spPr bwMode="auto">
          <a:xfrm>
            <a:off x="2021855" y="3196964"/>
            <a:ext cx="155954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 defTabSz="685800" eaLnBrk="1" hangingPunct="1">
              <a:spcBef>
                <a:spcPct val="50000"/>
              </a:spcBef>
              <a:buClrTx/>
            </a:pPr>
            <a:r>
              <a:rPr lang="en-US" altLang="en-US" sz="1800" dirty="0" err="1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800" dirty="0" err="1" smtClean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sempty</a:t>
            </a:r>
            <a:r>
              <a:rPr lang="en-US" altLang="en-US" sz="1800" dirty="0" smtClean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altLang="en-US" sz="1800" dirty="0">
              <a:solidFill>
                <a:schemeClr val="tx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Basic Queue Operations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3852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01241" y="4068351"/>
            <a:ext cx="29754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>
              <a:spcBef>
                <a:spcPct val="5000"/>
              </a:spcBef>
              <a:buClrTx/>
            </a:pPr>
            <a:r>
              <a:rPr lang="en-US" altLang="en-US" sz="1600" b="1" u="sng" kern="1200" dirty="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rPr>
              <a:t>Assumption: stack contains integer elements!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Basic Queue Operations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1206192" y="957161"/>
            <a:ext cx="6733478" cy="366131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ct val="5000"/>
              </a:spcBef>
              <a:buFontTx/>
              <a:buNone/>
            </a:pPr>
            <a:r>
              <a:rPr lang="en-US" altLang="en-US" sz="2000" dirty="0" smtClean="0"/>
              <a:t> 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</a:rPr>
              <a:t>void </a:t>
            </a:r>
            <a:r>
              <a:rPr lang="en-US" altLang="en-US" sz="2000" b="1" dirty="0" err="1" smtClean="0">
                <a:solidFill>
                  <a:srgbClr val="0070C0"/>
                </a:solidFill>
                <a:latin typeface="Courier New" panose="02070309020205020404" pitchFamily="49" charset="0"/>
              </a:rPr>
              <a:t>enqueue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</a:rPr>
              <a:t> (queue *q, </a:t>
            </a:r>
            <a:r>
              <a:rPr lang="en-US" altLang="en-US" sz="2000" b="1" dirty="0" err="1" smtClean="0">
                <a:solidFill>
                  <a:srgbClr val="0070C0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</a:rPr>
              <a:t> element);</a:t>
            </a:r>
          </a:p>
          <a:p>
            <a:pPr>
              <a:spcBef>
                <a:spcPct val="5000"/>
              </a:spcBef>
              <a:buFontTx/>
              <a:buNone/>
            </a:pPr>
            <a:r>
              <a:rPr lang="en-US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		</a:t>
            </a:r>
            <a:r>
              <a:rPr lang="en-US" altLang="en-US" sz="1800" b="1" dirty="0" smtClean="0">
                <a:solidFill>
                  <a:srgbClr val="CC0099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/* Insert an element in the queue */</a:t>
            </a:r>
          </a:p>
          <a:p>
            <a:pPr>
              <a:spcBef>
                <a:spcPct val="5000"/>
              </a:spcBef>
              <a:buFontTx/>
              <a:buNone/>
            </a:pPr>
            <a:r>
              <a:rPr lang="en-US" altLang="en-US" sz="2000" dirty="0" smtClean="0"/>
              <a:t> </a:t>
            </a:r>
            <a:r>
              <a:rPr lang="en-US" altLang="en-US" sz="2000" b="1" dirty="0" err="1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 dirty="0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000" b="1" dirty="0" err="1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dequeue</a:t>
            </a:r>
            <a:r>
              <a:rPr lang="en-US" altLang="en-US" sz="2000" b="1" dirty="0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 (queue *q);</a:t>
            </a:r>
          </a:p>
          <a:p>
            <a:pPr>
              <a:spcBef>
                <a:spcPct val="5000"/>
              </a:spcBef>
              <a:buFontTx/>
              <a:buNone/>
            </a:pPr>
            <a:r>
              <a:rPr lang="en-US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	</a:t>
            </a:r>
            <a:r>
              <a:rPr lang="en-US" altLang="en-US" sz="1800" b="1" dirty="0" smtClean="0">
                <a:solidFill>
                  <a:srgbClr val="CC0099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/* Remove an element from the queue */</a:t>
            </a:r>
          </a:p>
          <a:p>
            <a:pPr>
              <a:spcBef>
                <a:spcPct val="5000"/>
              </a:spcBef>
              <a:buFontTx/>
              <a:buNone/>
            </a:pPr>
            <a:r>
              <a:rPr lang="en-US" altLang="en-US" sz="2000" dirty="0" smtClean="0"/>
              <a:t> </a:t>
            </a:r>
            <a:r>
              <a:rPr lang="en-US" altLang="en-US" sz="2000" b="1" dirty="0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queue *create();</a:t>
            </a:r>
          </a:p>
          <a:p>
            <a:pPr>
              <a:spcBef>
                <a:spcPct val="5000"/>
              </a:spcBef>
              <a:buFontTx/>
              <a:buNone/>
            </a:pPr>
            <a:r>
              <a:rPr lang="en-US" altLang="en-US" sz="1800" b="1" dirty="0" smtClean="0">
                <a:latin typeface="Gabriola" panose="04040605051002020D02" pitchFamily="82" charset="0"/>
                <a:cs typeface="Times New Roman" panose="02020603050405020304" pitchFamily="18" charset="0"/>
              </a:rPr>
              <a:t>                                       	</a:t>
            </a:r>
            <a:r>
              <a:rPr lang="en-US" altLang="en-US" sz="1800" b="1" dirty="0" smtClean="0">
                <a:solidFill>
                  <a:srgbClr val="CC0099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/* Create a new queue */</a:t>
            </a:r>
          </a:p>
          <a:p>
            <a:pPr>
              <a:spcBef>
                <a:spcPct val="5000"/>
              </a:spcBef>
              <a:buFontTx/>
              <a:buNone/>
            </a:pPr>
            <a:r>
              <a:rPr lang="en-US" altLang="en-US" sz="2000" b="1" dirty="0" smtClean="0"/>
              <a:t> </a:t>
            </a:r>
            <a:r>
              <a:rPr lang="en-US" altLang="en-US" sz="2000" b="1" dirty="0" err="1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 dirty="0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000" b="1" dirty="0" err="1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isempty</a:t>
            </a:r>
            <a:r>
              <a:rPr lang="en-US" altLang="en-US" sz="2000" b="1" dirty="0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 (queue *q);</a:t>
            </a:r>
          </a:p>
          <a:p>
            <a:pPr>
              <a:spcBef>
                <a:spcPct val="5000"/>
              </a:spcBef>
              <a:buFontTx/>
              <a:buNone/>
            </a:pPr>
            <a:r>
              <a:rPr lang="en-US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	</a:t>
            </a:r>
            <a:r>
              <a:rPr lang="en-US" altLang="en-US" sz="1800" b="1" dirty="0" smtClean="0">
                <a:solidFill>
                  <a:srgbClr val="CC0099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/* Check if queue is empty */</a:t>
            </a:r>
          </a:p>
          <a:p>
            <a:pPr>
              <a:spcBef>
                <a:spcPct val="5000"/>
              </a:spcBef>
              <a:buFontTx/>
              <a:buNone/>
            </a:pPr>
            <a:r>
              <a:rPr lang="en-US" altLang="en-US" sz="2000" dirty="0" smtClean="0"/>
              <a:t> </a:t>
            </a:r>
            <a:r>
              <a:rPr lang="en-US" altLang="en-US" sz="2000" b="1" dirty="0" err="1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 dirty="0" smtClean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</a:rPr>
              <a:t> size (queue *q);</a:t>
            </a:r>
          </a:p>
          <a:p>
            <a:pPr>
              <a:spcBef>
                <a:spcPct val="5000"/>
              </a:spcBef>
              <a:buFontTx/>
              <a:buNone/>
            </a:pPr>
            <a:r>
              <a:rPr lang="en-US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	</a:t>
            </a:r>
            <a:r>
              <a:rPr lang="en-US" altLang="en-US" sz="1800" b="1" dirty="0" smtClean="0">
                <a:solidFill>
                  <a:srgbClr val="CC0099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/* Return the no. of elements in queue */</a:t>
            </a:r>
          </a:p>
        </p:txBody>
      </p:sp>
    </p:spTree>
    <p:extLst>
      <p:ext uri="{BB962C8B-B14F-4D97-AF65-F5344CB8AC3E}">
        <p14:creationId xmlns:p14="http://schemas.microsoft.com/office/powerpoint/2010/main" val="3010463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Queue Model – FIFO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 smtClean="0">
                <a:latin typeface="Gabriola" panose="04040605051002020D02" pitchFamily="82" charset="0"/>
              </a:rPr>
              <a:t>13</a:t>
            </a:fld>
            <a:endParaRPr lang="en" b="1">
              <a:latin typeface="Gabriola" panose="04040605051002020D02" pitchFamily="82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719047" y="1412488"/>
            <a:ext cx="7772400" cy="128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Empty Q</a:t>
            </a:r>
          </a:p>
        </p:txBody>
      </p:sp>
      <p:graphicFrame>
        <p:nvGraphicFramePr>
          <p:cNvPr id="9" name="Group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8953923"/>
              </p:ext>
            </p:extLst>
          </p:nvPr>
        </p:nvGraphicFramePr>
        <p:xfrm>
          <a:off x="1006384" y="3301713"/>
          <a:ext cx="7197725" cy="396240"/>
        </p:xfrm>
        <a:graphic>
          <a:graphicData uri="http://schemas.openxmlformats.org/drawingml/2006/table">
            <a:tbl>
              <a:tblPr/>
              <a:tblGrid>
                <a:gridCol w="900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35091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Text Box 24"/>
          <p:cNvSpPr txBox="1">
            <a:spLocks noChangeArrowheads="1"/>
          </p:cNvSpPr>
          <p:nvPr/>
        </p:nvSpPr>
        <p:spPr bwMode="auto">
          <a:xfrm>
            <a:off x="3388060" y="2746445"/>
            <a:ext cx="16850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8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animal parade queue</a:t>
            </a:r>
          </a:p>
        </p:txBody>
      </p:sp>
    </p:spTree>
    <p:extLst>
      <p:ext uri="{BB962C8B-B14F-4D97-AF65-F5344CB8AC3E}">
        <p14:creationId xmlns:p14="http://schemas.microsoft.com/office/powerpoint/2010/main" val="156874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Queue Model – FIFO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906230" y="1239064"/>
            <a:ext cx="6988098" cy="680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Q.enque</a:t>
            </a: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(“ant”)</a:t>
            </a:r>
          </a:p>
        </p:txBody>
      </p:sp>
      <p:graphicFrame>
        <p:nvGraphicFramePr>
          <p:cNvPr id="19" name="Group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6287029"/>
              </p:ext>
            </p:extLst>
          </p:nvPr>
        </p:nvGraphicFramePr>
        <p:xfrm>
          <a:off x="906230" y="2735611"/>
          <a:ext cx="7197725" cy="396240"/>
        </p:xfrm>
        <a:graphic>
          <a:graphicData uri="http://schemas.openxmlformats.org/drawingml/2006/table">
            <a:tbl>
              <a:tblPr/>
              <a:tblGrid>
                <a:gridCol w="900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691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ant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20" name="Group 24"/>
          <p:cNvGrpSpPr>
            <a:grpSpLocks/>
          </p:cNvGrpSpPr>
          <p:nvPr/>
        </p:nvGrpSpPr>
        <p:grpSpPr bwMode="auto">
          <a:xfrm>
            <a:off x="906230" y="3356657"/>
            <a:ext cx="542925" cy="524880"/>
            <a:chOff x="576" y="3408"/>
            <a:chExt cx="342" cy="325"/>
          </a:xfrm>
        </p:grpSpPr>
        <p:sp>
          <p:nvSpPr>
            <p:cNvPr id="21" name="Text Box 25"/>
            <p:cNvSpPr txBox="1">
              <a:spLocks noChangeArrowheads="1"/>
            </p:cNvSpPr>
            <p:nvPr/>
          </p:nvSpPr>
          <p:spPr bwMode="auto">
            <a:xfrm>
              <a:off x="576" y="3504"/>
              <a:ext cx="342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22" name="Line 26"/>
            <p:cNvSpPr>
              <a:spLocks noChangeShapeType="1"/>
            </p:cNvSpPr>
            <p:nvPr/>
          </p:nvSpPr>
          <p:spPr bwMode="auto">
            <a:xfrm flipV="1">
              <a:off x="768" y="340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23" name="Group 27"/>
          <p:cNvGrpSpPr>
            <a:grpSpLocks/>
          </p:cNvGrpSpPr>
          <p:nvPr/>
        </p:nvGrpSpPr>
        <p:grpSpPr bwMode="auto">
          <a:xfrm>
            <a:off x="779232" y="3881241"/>
            <a:ext cx="862014" cy="564180"/>
            <a:chOff x="543" y="3790"/>
            <a:chExt cx="543" cy="320"/>
          </a:xfrm>
        </p:grpSpPr>
        <p:sp>
          <p:nvSpPr>
            <p:cNvPr id="24" name="Text Box 28"/>
            <p:cNvSpPr txBox="1">
              <a:spLocks noChangeArrowheads="1"/>
            </p:cNvSpPr>
            <p:nvPr/>
          </p:nvSpPr>
          <p:spPr bwMode="auto">
            <a:xfrm>
              <a:off x="543" y="3901"/>
              <a:ext cx="543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1800" b="1" kern="1200" dirty="0" smtClean="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b</a:t>
              </a:r>
              <a:r>
                <a:rPr kumimoji="0" lang="en-US" altLang="en-US" sz="18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ack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/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25" name="Line 29"/>
            <p:cNvSpPr>
              <a:spLocks noChangeShapeType="1"/>
            </p:cNvSpPr>
            <p:nvPr/>
          </p:nvSpPr>
          <p:spPr bwMode="auto">
            <a:xfrm flipV="1">
              <a:off x="814" y="3790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sp>
        <p:nvSpPr>
          <p:cNvPr id="26" name="Text Box 30"/>
          <p:cNvSpPr txBox="1">
            <a:spLocks noChangeArrowheads="1"/>
          </p:cNvSpPr>
          <p:nvPr/>
        </p:nvSpPr>
        <p:spPr bwMode="auto">
          <a:xfrm>
            <a:off x="3168960" y="2216350"/>
            <a:ext cx="16850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8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animal parade queue</a:t>
            </a:r>
          </a:p>
        </p:txBody>
      </p:sp>
    </p:spTree>
    <p:extLst>
      <p:ext uri="{BB962C8B-B14F-4D97-AF65-F5344CB8AC3E}">
        <p14:creationId xmlns:p14="http://schemas.microsoft.com/office/powerpoint/2010/main" val="165259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Queue Model – FIFO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906230" y="1239064"/>
            <a:ext cx="6988098" cy="680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Q.enque</a:t>
            </a: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(“bee”)</a:t>
            </a:r>
          </a:p>
        </p:txBody>
      </p:sp>
      <p:graphicFrame>
        <p:nvGraphicFramePr>
          <p:cNvPr id="19" name="Group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0548443"/>
              </p:ext>
            </p:extLst>
          </p:nvPr>
        </p:nvGraphicFramePr>
        <p:xfrm>
          <a:off x="906230" y="2735611"/>
          <a:ext cx="7197725" cy="396240"/>
        </p:xfrm>
        <a:graphic>
          <a:graphicData uri="http://schemas.openxmlformats.org/drawingml/2006/table">
            <a:tbl>
              <a:tblPr/>
              <a:tblGrid>
                <a:gridCol w="900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691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ant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bee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20" name="Group 24"/>
          <p:cNvGrpSpPr>
            <a:grpSpLocks/>
          </p:cNvGrpSpPr>
          <p:nvPr/>
        </p:nvGrpSpPr>
        <p:grpSpPr bwMode="auto">
          <a:xfrm>
            <a:off x="906230" y="3356657"/>
            <a:ext cx="542925" cy="524880"/>
            <a:chOff x="576" y="3408"/>
            <a:chExt cx="342" cy="325"/>
          </a:xfrm>
        </p:grpSpPr>
        <p:sp>
          <p:nvSpPr>
            <p:cNvPr id="21" name="Text Box 25"/>
            <p:cNvSpPr txBox="1">
              <a:spLocks noChangeArrowheads="1"/>
            </p:cNvSpPr>
            <p:nvPr/>
          </p:nvSpPr>
          <p:spPr bwMode="auto">
            <a:xfrm>
              <a:off x="576" y="3504"/>
              <a:ext cx="342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22" name="Line 26"/>
            <p:cNvSpPr>
              <a:spLocks noChangeShapeType="1"/>
            </p:cNvSpPr>
            <p:nvPr/>
          </p:nvSpPr>
          <p:spPr bwMode="auto">
            <a:xfrm flipV="1">
              <a:off x="768" y="340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23" name="Group 27"/>
          <p:cNvGrpSpPr>
            <a:grpSpLocks/>
          </p:cNvGrpSpPr>
          <p:nvPr/>
        </p:nvGrpSpPr>
        <p:grpSpPr bwMode="auto">
          <a:xfrm>
            <a:off x="1849209" y="3754312"/>
            <a:ext cx="862014" cy="565944"/>
            <a:chOff x="1217" y="3718"/>
            <a:chExt cx="543" cy="321"/>
          </a:xfrm>
        </p:grpSpPr>
        <p:sp>
          <p:nvSpPr>
            <p:cNvPr id="24" name="Text Box 28"/>
            <p:cNvSpPr txBox="1">
              <a:spLocks noChangeArrowheads="1"/>
            </p:cNvSpPr>
            <p:nvPr/>
          </p:nvSpPr>
          <p:spPr bwMode="auto">
            <a:xfrm>
              <a:off x="1217" y="3830"/>
              <a:ext cx="543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1800" b="1" kern="1200" dirty="0" smtClean="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b</a:t>
              </a:r>
              <a:r>
                <a:rPr kumimoji="0" lang="en-US" altLang="en-US" sz="18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ack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/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25" name="Line 29"/>
            <p:cNvSpPr>
              <a:spLocks noChangeShapeType="1"/>
            </p:cNvSpPr>
            <p:nvPr/>
          </p:nvSpPr>
          <p:spPr bwMode="auto">
            <a:xfrm flipV="1">
              <a:off x="1482" y="371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sp>
        <p:nvSpPr>
          <p:cNvPr id="26" name="Text Box 30"/>
          <p:cNvSpPr txBox="1">
            <a:spLocks noChangeArrowheads="1"/>
          </p:cNvSpPr>
          <p:nvPr/>
        </p:nvSpPr>
        <p:spPr bwMode="auto">
          <a:xfrm>
            <a:off x="3168960" y="2216350"/>
            <a:ext cx="16850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8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animal parade queue</a:t>
            </a:r>
          </a:p>
        </p:txBody>
      </p:sp>
    </p:spTree>
    <p:extLst>
      <p:ext uri="{BB962C8B-B14F-4D97-AF65-F5344CB8AC3E}">
        <p14:creationId xmlns:p14="http://schemas.microsoft.com/office/powerpoint/2010/main" val="423356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Queue Model – FIFO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906230" y="1239064"/>
            <a:ext cx="6988098" cy="680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Q.enque</a:t>
            </a: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(“dog”)</a:t>
            </a:r>
          </a:p>
        </p:txBody>
      </p:sp>
      <p:graphicFrame>
        <p:nvGraphicFramePr>
          <p:cNvPr id="19" name="Group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1302879"/>
              </p:ext>
            </p:extLst>
          </p:nvPr>
        </p:nvGraphicFramePr>
        <p:xfrm>
          <a:off x="906230" y="2735611"/>
          <a:ext cx="7197725" cy="396240"/>
        </p:xfrm>
        <a:graphic>
          <a:graphicData uri="http://schemas.openxmlformats.org/drawingml/2006/table">
            <a:tbl>
              <a:tblPr/>
              <a:tblGrid>
                <a:gridCol w="900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691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ant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bee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dog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20" name="Group 24"/>
          <p:cNvGrpSpPr>
            <a:grpSpLocks/>
          </p:cNvGrpSpPr>
          <p:nvPr/>
        </p:nvGrpSpPr>
        <p:grpSpPr bwMode="auto">
          <a:xfrm>
            <a:off x="906230" y="3356657"/>
            <a:ext cx="542925" cy="524880"/>
            <a:chOff x="576" y="3408"/>
            <a:chExt cx="342" cy="325"/>
          </a:xfrm>
        </p:grpSpPr>
        <p:sp>
          <p:nvSpPr>
            <p:cNvPr id="21" name="Text Box 25"/>
            <p:cNvSpPr txBox="1">
              <a:spLocks noChangeArrowheads="1"/>
            </p:cNvSpPr>
            <p:nvPr/>
          </p:nvSpPr>
          <p:spPr bwMode="auto">
            <a:xfrm>
              <a:off x="576" y="3504"/>
              <a:ext cx="342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22" name="Line 26"/>
            <p:cNvSpPr>
              <a:spLocks noChangeShapeType="1"/>
            </p:cNvSpPr>
            <p:nvPr/>
          </p:nvSpPr>
          <p:spPr bwMode="auto">
            <a:xfrm flipV="1">
              <a:off x="768" y="340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23" name="Group 27"/>
          <p:cNvGrpSpPr>
            <a:grpSpLocks/>
          </p:cNvGrpSpPr>
          <p:nvPr/>
        </p:nvGrpSpPr>
        <p:grpSpPr bwMode="auto">
          <a:xfrm>
            <a:off x="2737953" y="3696617"/>
            <a:ext cx="862014" cy="599442"/>
            <a:chOff x="1718" y="3685"/>
            <a:chExt cx="543" cy="340"/>
          </a:xfrm>
        </p:grpSpPr>
        <p:sp>
          <p:nvSpPr>
            <p:cNvPr id="24" name="Text Box 28"/>
            <p:cNvSpPr txBox="1">
              <a:spLocks noChangeArrowheads="1"/>
            </p:cNvSpPr>
            <p:nvPr/>
          </p:nvSpPr>
          <p:spPr bwMode="auto">
            <a:xfrm>
              <a:off x="1718" y="3816"/>
              <a:ext cx="543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1800" b="1" kern="1200" dirty="0" smtClean="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b</a:t>
              </a:r>
              <a:r>
                <a:rPr kumimoji="0" lang="en-US" altLang="en-US" sz="18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ack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/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25" name="Line 29"/>
            <p:cNvSpPr>
              <a:spLocks noChangeShapeType="1"/>
            </p:cNvSpPr>
            <p:nvPr/>
          </p:nvSpPr>
          <p:spPr bwMode="auto">
            <a:xfrm flipV="1">
              <a:off x="1997" y="3685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sp>
        <p:nvSpPr>
          <p:cNvPr id="26" name="Text Box 30"/>
          <p:cNvSpPr txBox="1">
            <a:spLocks noChangeArrowheads="1"/>
          </p:cNvSpPr>
          <p:nvPr/>
        </p:nvSpPr>
        <p:spPr bwMode="auto">
          <a:xfrm>
            <a:off x="3168960" y="2216350"/>
            <a:ext cx="16850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8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animal parade queue</a:t>
            </a:r>
          </a:p>
        </p:txBody>
      </p:sp>
    </p:spTree>
    <p:extLst>
      <p:ext uri="{BB962C8B-B14F-4D97-AF65-F5344CB8AC3E}">
        <p14:creationId xmlns:p14="http://schemas.microsoft.com/office/powerpoint/2010/main" val="115523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Queue Model – FIFO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906230" y="1239064"/>
            <a:ext cx="6988098" cy="680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Q.enque</a:t>
            </a: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(“cat”)</a:t>
            </a:r>
          </a:p>
        </p:txBody>
      </p:sp>
      <p:graphicFrame>
        <p:nvGraphicFramePr>
          <p:cNvPr id="19" name="Group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9256502"/>
              </p:ext>
            </p:extLst>
          </p:nvPr>
        </p:nvGraphicFramePr>
        <p:xfrm>
          <a:off x="906230" y="2735611"/>
          <a:ext cx="7197725" cy="396240"/>
        </p:xfrm>
        <a:graphic>
          <a:graphicData uri="http://schemas.openxmlformats.org/drawingml/2006/table">
            <a:tbl>
              <a:tblPr/>
              <a:tblGrid>
                <a:gridCol w="900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691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ant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bee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dog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cat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20" name="Group 24"/>
          <p:cNvGrpSpPr>
            <a:grpSpLocks/>
          </p:cNvGrpSpPr>
          <p:nvPr/>
        </p:nvGrpSpPr>
        <p:grpSpPr bwMode="auto">
          <a:xfrm>
            <a:off x="906230" y="3356657"/>
            <a:ext cx="542925" cy="524880"/>
            <a:chOff x="576" y="3408"/>
            <a:chExt cx="342" cy="325"/>
          </a:xfrm>
        </p:grpSpPr>
        <p:sp>
          <p:nvSpPr>
            <p:cNvPr id="21" name="Text Box 25"/>
            <p:cNvSpPr txBox="1">
              <a:spLocks noChangeArrowheads="1"/>
            </p:cNvSpPr>
            <p:nvPr/>
          </p:nvSpPr>
          <p:spPr bwMode="auto">
            <a:xfrm>
              <a:off x="576" y="3504"/>
              <a:ext cx="342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22" name="Line 26"/>
            <p:cNvSpPr>
              <a:spLocks noChangeShapeType="1"/>
            </p:cNvSpPr>
            <p:nvPr/>
          </p:nvSpPr>
          <p:spPr bwMode="auto">
            <a:xfrm flipV="1">
              <a:off x="768" y="340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23" name="Group 27"/>
          <p:cNvGrpSpPr>
            <a:grpSpLocks/>
          </p:cNvGrpSpPr>
          <p:nvPr/>
        </p:nvGrpSpPr>
        <p:grpSpPr bwMode="auto">
          <a:xfrm>
            <a:off x="3580491" y="3650538"/>
            <a:ext cx="862014" cy="599442"/>
            <a:chOff x="1718" y="3685"/>
            <a:chExt cx="543" cy="340"/>
          </a:xfrm>
        </p:grpSpPr>
        <p:sp>
          <p:nvSpPr>
            <p:cNvPr id="24" name="Text Box 28"/>
            <p:cNvSpPr txBox="1">
              <a:spLocks noChangeArrowheads="1"/>
            </p:cNvSpPr>
            <p:nvPr/>
          </p:nvSpPr>
          <p:spPr bwMode="auto">
            <a:xfrm>
              <a:off x="1718" y="3816"/>
              <a:ext cx="543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1800" b="1" kern="1200" dirty="0" smtClean="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b</a:t>
              </a:r>
              <a:r>
                <a:rPr kumimoji="0" lang="en-US" altLang="en-US" sz="18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ack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/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25" name="Line 29"/>
            <p:cNvSpPr>
              <a:spLocks noChangeShapeType="1"/>
            </p:cNvSpPr>
            <p:nvPr/>
          </p:nvSpPr>
          <p:spPr bwMode="auto">
            <a:xfrm flipV="1">
              <a:off x="1997" y="3685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sp>
        <p:nvSpPr>
          <p:cNvPr id="26" name="Text Box 30"/>
          <p:cNvSpPr txBox="1">
            <a:spLocks noChangeArrowheads="1"/>
          </p:cNvSpPr>
          <p:nvPr/>
        </p:nvSpPr>
        <p:spPr bwMode="auto">
          <a:xfrm>
            <a:off x="3168960" y="2216350"/>
            <a:ext cx="16850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8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animal parade queue</a:t>
            </a:r>
          </a:p>
        </p:txBody>
      </p:sp>
    </p:spTree>
    <p:extLst>
      <p:ext uri="{BB962C8B-B14F-4D97-AF65-F5344CB8AC3E}">
        <p14:creationId xmlns:p14="http://schemas.microsoft.com/office/powerpoint/2010/main" val="8371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Queue Model – FIFO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906230" y="1239064"/>
            <a:ext cx="6988098" cy="680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Q.deque</a:t>
            </a: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()</a:t>
            </a:r>
          </a:p>
        </p:txBody>
      </p:sp>
      <p:graphicFrame>
        <p:nvGraphicFramePr>
          <p:cNvPr id="19" name="Group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2327786"/>
              </p:ext>
            </p:extLst>
          </p:nvPr>
        </p:nvGraphicFramePr>
        <p:xfrm>
          <a:off x="906230" y="2735611"/>
          <a:ext cx="7197725" cy="396240"/>
        </p:xfrm>
        <a:graphic>
          <a:graphicData uri="http://schemas.openxmlformats.org/drawingml/2006/table">
            <a:tbl>
              <a:tblPr/>
              <a:tblGrid>
                <a:gridCol w="900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691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ant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bee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dog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20" name="Group 24"/>
          <p:cNvGrpSpPr>
            <a:grpSpLocks/>
          </p:cNvGrpSpPr>
          <p:nvPr/>
        </p:nvGrpSpPr>
        <p:grpSpPr bwMode="auto">
          <a:xfrm>
            <a:off x="906230" y="3356657"/>
            <a:ext cx="542925" cy="524880"/>
            <a:chOff x="576" y="3408"/>
            <a:chExt cx="342" cy="325"/>
          </a:xfrm>
        </p:grpSpPr>
        <p:sp>
          <p:nvSpPr>
            <p:cNvPr id="21" name="Text Box 25"/>
            <p:cNvSpPr txBox="1">
              <a:spLocks noChangeArrowheads="1"/>
            </p:cNvSpPr>
            <p:nvPr/>
          </p:nvSpPr>
          <p:spPr bwMode="auto">
            <a:xfrm>
              <a:off x="576" y="3504"/>
              <a:ext cx="342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22" name="Line 26"/>
            <p:cNvSpPr>
              <a:spLocks noChangeShapeType="1"/>
            </p:cNvSpPr>
            <p:nvPr/>
          </p:nvSpPr>
          <p:spPr bwMode="auto">
            <a:xfrm flipV="1">
              <a:off x="768" y="340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23" name="Group 27"/>
          <p:cNvGrpSpPr>
            <a:grpSpLocks/>
          </p:cNvGrpSpPr>
          <p:nvPr/>
        </p:nvGrpSpPr>
        <p:grpSpPr bwMode="auto">
          <a:xfrm>
            <a:off x="2737953" y="3696617"/>
            <a:ext cx="862014" cy="599442"/>
            <a:chOff x="1718" y="3685"/>
            <a:chExt cx="543" cy="340"/>
          </a:xfrm>
        </p:grpSpPr>
        <p:sp>
          <p:nvSpPr>
            <p:cNvPr id="24" name="Text Box 28"/>
            <p:cNvSpPr txBox="1">
              <a:spLocks noChangeArrowheads="1"/>
            </p:cNvSpPr>
            <p:nvPr/>
          </p:nvSpPr>
          <p:spPr bwMode="auto">
            <a:xfrm>
              <a:off x="1718" y="3816"/>
              <a:ext cx="543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1800" b="1" kern="1200" dirty="0" smtClean="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b</a:t>
              </a:r>
              <a:r>
                <a:rPr kumimoji="0" lang="en-US" altLang="en-US" sz="18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ack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/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25" name="Line 29"/>
            <p:cNvSpPr>
              <a:spLocks noChangeShapeType="1"/>
            </p:cNvSpPr>
            <p:nvPr/>
          </p:nvSpPr>
          <p:spPr bwMode="auto">
            <a:xfrm flipV="1">
              <a:off x="1997" y="3685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sp>
        <p:nvSpPr>
          <p:cNvPr id="26" name="Text Box 30"/>
          <p:cNvSpPr txBox="1">
            <a:spLocks noChangeArrowheads="1"/>
          </p:cNvSpPr>
          <p:nvPr/>
        </p:nvSpPr>
        <p:spPr bwMode="auto">
          <a:xfrm>
            <a:off x="3168960" y="2216350"/>
            <a:ext cx="16850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8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animal parade queue</a:t>
            </a:r>
          </a:p>
        </p:txBody>
      </p:sp>
    </p:spTree>
    <p:extLst>
      <p:ext uri="{BB962C8B-B14F-4D97-AF65-F5344CB8AC3E}">
        <p14:creationId xmlns:p14="http://schemas.microsoft.com/office/powerpoint/2010/main" val="418873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Queue Model – FIFO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906230" y="1239064"/>
            <a:ext cx="6988098" cy="680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Q.deque</a:t>
            </a: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briola" panose="04040605051002020D02" pitchFamily="82" charset="0"/>
              </a:rPr>
              <a:t>()</a:t>
            </a:r>
          </a:p>
        </p:txBody>
      </p:sp>
      <p:graphicFrame>
        <p:nvGraphicFramePr>
          <p:cNvPr id="19" name="Group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0680306"/>
              </p:ext>
            </p:extLst>
          </p:nvPr>
        </p:nvGraphicFramePr>
        <p:xfrm>
          <a:off x="906230" y="2735611"/>
          <a:ext cx="7197725" cy="396240"/>
        </p:xfrm>
        <a:graphic>
          <a:graphicData uri="http://schemas.openxmlformats.org/drawingml/2006/table">
            <a:tbl>
              <a:tblPr/>
              <a:tblGrid>
                <a:gridCol w="900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691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ant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bee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20" name="Group 24"/>
          <p:cNvGrpSpPr>
            <a:grpSpLocks/>
          </p:cNvGrpSpPr>
          <p:nvPr/>
        </p:nvGrpSpPr>
        <p:grpSpPr bwMode="auto">
          <a:xfrm>
            <a:off x="906230" y="3356657"/>
            <a:ext cx="542925" cy="524880"/>
            <a:chOff x="576" y="3408"/>
            <a:chExt cx="342" cy="325"/>
          </a:xfrm>
        </p:grpSpPr>
        <p:sp>
          <p:nvSpPr>
            <p:cNvPr id="21" name="Text Box 25"/>
            <p:cNvSpPr txBox="1">
              <a:spLocks noChangeArrowheads="1"/>
            </p:cNvSpPr>
            <p:nvPr/>
          </p:nvSpPr>
          <p:spPr bwMode="auto">
            <a:xfrm>
              <a:off x="576" y="3504"/>
              <a:ext cx="342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22" name="Line 26"/>
            <p:cNvSpPr>
              <a:spLocks noChangeShapeType="1"/>
            </p:cNvSpPr>
            <p:nvPr/>
          </p:nvSpPr>
          <p:spPr bwMode="auto">
            <a:xfrm flipV="1">
              <a:off x="768" y="340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23" name="Group 27"/>
          <p:cNvGrpSpPr>
            <a:grpSpLocks/>
          </p:cNvGrpSpPr>
          <p:nvPr/>
        </p:nvGrpSpPr>
        <p:grpSpPr bwMode="auto">
          <a:xfrm>
            <a:off x="1849209" y="3754312"/>
            <a:ext cx="862014" cy="565944"/>
            <a:chOff x="1217" y="3718"/>
            <a:chExt cx="543" cy="321"/>
          </a:xfrm>
        </p:grpSpPr>
        <p:sp>
          <p:nvSpPr>
            <p:cNvPr id="24" name="Text Box 28"/>
            <p:cNvSpPr txBox="1">
              <a:spLocks noChangeArrowheads="1"/>
            </p:cNvSpPr>
            <p:nvPr/>
          </p:nvSpPr>
          <p:spPr bwMode="auto">
            <a:xfrm>
              <a:off x="1217" y="3830"/>
              <a:ext cx="543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1800" b="1" kern="1200" dirty="0" smtClean="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b</a:t>
              </a:r>
              <a:r>
                <a:rPr kumimoji="0" lang="en-US" altLang="en-US" sz="18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ack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/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25" name="Line 29"/>
            <p:cNvSpPr>
              <a:spLocks noChangeShapeType="1"/>
            </p:cNvSpPr>
            <p:nvPr/>
          </p:nvSpPr>
          <p:spPr bwMode="auto">
            <a:xfrm flipV="1">
              <a:off x="1482" y="371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sp>
        <p:nvSpPr>
          <p:cNvPr id="26" name="Text Box 30"/>
          <p:cNvSpPr txBox="1">
            <a:spLocks noChangeArrowheads="1"/>
          </p:cNvSpPr>
          <p:nvPr/>
        </p:nvSpPr>
        <p:spPr bwMode="auto">
          <a:xfrm>
            <a:off x="3168960" y="2216350"/>
            <a:ext cx="16850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8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animal parade queue</a:t>
            </a:r>
          </a:p>
        </p:txBody>
      </p:sp>
    </p:spTree>
    <p:extLst>
      <p:ext uri="{BB962C8B-B14F-4D97-AF65-F5344CB8AC3E}">
        <p14:creationId xmlns:p14="http://schemas.microsoft.com/office/powerpoint/2010/main" val="342276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7"/>
          <p:cNvSpPr txBox="1">
            <a:spLocks noGrp="1"/>
          </p:cNvSpPr>
          <p:nvPr>
            <p:ph type="subTitle" idx="4294967295"/>
          </p:nvPr>
        </p:nvSpPr>
        <p:spPr>
          <a:xfrm>
            <a:off x="3282043" y="2429183"/>
            <a:ext cx="6593700" cy="17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Gabriola" panose="04040605051002020D02" pitchFamily="82" charset="0"/>
              </a:rPr>
              <a:t>Dr. Ab Rouf Khan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Gabriola" panose="04040605051002020D02" pitchFamily="82" charset="0"/>
              </a:rPr>
              <a:t>Assistant Professor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Gabriola" panose="04040605051002020D02" pitchFamily="82" charset="0"/>
              </a:rPr>
              <a:t>VIT Bhopal University</a:t>
            </a:r>
            <a:endParaRPr sz="3200" b="1" dirty="0">
              <a:solidFill>
                <a:schemeClr val="accent1">
                  <a:lumMod val="60000"/>
                  <a:lumOff val="4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06" name="Google Shape;406;p1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38149" y="1278138"/>
            <a:ext cx="45992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Gabriola" panose="04040605051002020D02" pitchFamily="82" charset="0"/>
              </a:rPr>
              <a:t>Instructor</a:t>
            </a:r>
            <a:endParaRPr lang="en-IN" sz="8000" b="1" dirty="0">
              <a:solidFill>
                <a:schemeClr val="accent2">
                  <a:lumMod val="60000"/>
                  <a:lumOff val="40000"/>
                </a:schemeClr>
              </a:solidFill>
              <a:latin typeface="Gabriola" panose="04040605051002020D02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980614" y="112697"/>
            <a:ext cx="450939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Queue Model – FIFO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906230" y="1239063"/>
            <a:ext cx="6988098" cy="827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lvl="0" eaLnBrk="1" hangingPunct="1">
              <a:buClrTx/>
              <a:buFontTx/>
              <a:buChar char="•"/>
            </a:pPr>
            <a:r>
              <a:rPr lang="en-US" altLang="en-US" sz="2000" b="1" dirty="0" err="1" smtClean="0">
                <a:latin typeface="Gabriola" panose="04040605051002020D02" pitchFamily="82" charset="0"/>
              </a:rPr>
              <a:t>Q.enque</a:t>
            </a:r>
            <a:r>
              <a:rPr lang="en-US" altLang="en-US" sz="2000" b="1" dirty="0" smtClean="0">
                <a:latin typeface="Gabriola" panose="04040605051002020D02" pitchFamily="82" charset="0"/>
              </a:rPr>
              <a:t>(“</a:t>
            </a:r>
            <a:r>
              <a:rPr lang="en-US" altLang="en-US" sz="2000" b="1" dirty="0">
                <a:latin typeface="Gabriola" panose="04040605051002020D02" pitchFamily="82" charset="0"/>
              </a:rPr>
              <a:t>eel”)</a:t>
            </a:r>
          </a:p>
          <a:p>
            <a:pPr lvl="0" eaLnBrk="1" hangingPunct="1">
              <a:buClrTx/>
              <a:buFontTx/>
              <a:buChar char="•"/>
            </a:pPr>
            <a:r>
              <a:rPr lang="en-US" altLang="en-US" sz="2000" b="1" dirty="0" err="1" smtClean="0">
                <a:latin typeface="Gabriola" panose="04040605051002020D02" pitchFamily="82" charset="0"/>
              </a:rPr>
              <a:t>Q.deque</a:t>
            </a:r>
            <a:r>
              <a:rPr lang="en-US" altLang="en-US" sz="2000" b="1" dirty="0" smtClean="0">
                <a:latin typeface="Gabriola" panose="04040605051002020D02" pitchFamily="82" charset="0"/>
              </a:rPr>
              <a:t>()</a:t>
            </a:r>
            <a:endParaRPr lang="en-US" altLang="en-US" sz="2000" b="1" dirty="0">
              <a:latin typeface="Gabriola" panose="04040605051002020D02" pitchFamily="82" charset="0"/>
            </a:endParaRPr>
          </a:p>
          <a:p>
            <a:pPr lvl="0" eaLnBrk="1" hangingPunct="1">
              <a:buClrTx/>
              <a:buFontTx/>
              <a:buChar char="•"/>
            </a:pPr>
            <a:r>
              <a:rPr lang="en-US" altLang="en-US" sz="2000" b="1" dirty="0" err="1" smtClean="0">
                <a:latin typeface="Gabriola" panose="04040605051002020D02" pitchFamily="82" charset="0"/>
              </a:rPr>
              <a:t>Q.deque</a:t>
            </a:r>
            <a:r>
              <a:rPr lang="en-US" altLang="en-US" sz="2000" b="1" dirty="0" smtClean="0">
                <a:latin typeface="Gabriola" panose="04040605051002020D02" pitchFamily="82" charset="0"/>
              </a:rPr>
              <a:t>()</a:t>
            </a:r>
            <a:endParaRPr lang="en-US" altLang="en-US" sz="2000" b="1" dirty="0">
              <a:latin typeface="Gabriola" panose="04040605051002020D02" pitchFamily="82" charset="0"/>
            </a:endParaRPr>
          </a:p>
        </p:txBody>
      </p:sp>
      <p:graphicFrame>
        <p:nvGraphicFramePr>
          <p:cNvPr id="19" name="Group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3855416"/>
              </p:ext>
            </p:extLst>
          </p:nvPr>
        </p:nvGraphicFramePr>
        <p:xfrm>
          <a:off x="906230" y="2817385"/>
          <a:ext cx="7197725" cy="396240"/>
        </p:xfrm>
        <a:graphic>
          <a:graphicData uri="http://schemas.openxmlformats.org/drawingml/2006/table">
            <a:tbl>
              <a:tblPr/>
              <a:tblGrid>
                <a:gridCol w="900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691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</a:rPr>
                        <a:t>eel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20" name="Group 24"/>
          <p:cNvGrpSpPr>
            <a:grpSpLocks/>
          </p:cNvGrpSpPr>
          <p:nvPr/>
        </p:nvGrpSpPr>
        <p:grpSpPr bwMode="auto">
          <a:xfrm>
            <a:off x="906230" y="3356657"/>
            <a:ext cx="542925" cy="524880"/>
            <a:chOff x="576" y="3408"/>
            <a:chExt cx="342" cy="325"/>
          </a:xfrm>
        </p:grpSpPr>
        <p:sp>
          <p:nvSpPr>
            <p:cNvPr id="21" name="Text Box 25"/>
            <p:cNvSpPr txBox="1">
              <a:spLocks noChangeArrowheads="1"/>
            </p:cNvSpPr>
            <p:nvPr/>
          </p:nvSpPr>
          <p:spPr bwMode="auto">
            <a:xfrm>
              <a:off x="576" y="3504"/>
              <a:ext cx="342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22" name="Line 26"/>
            <p:cNvSpPr>
              <a:spLocks noChangeShapeType="1"/>
            </p:cNvSpPr>
            <p:nvPr/>
          </p:nvSpPr>
          <p:spPr bwMode="auto">
            <a:xfrm flipV="1">
              <a:off x="768" y="340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23" name="Group 27"/>
          <p:cNvGrpSpPr>
            <a:grpSpLocks/>
          </p:cNvGrpSpPr>
          <p:nvPr/>
        </p:nvGrpSpPr>
        <p:grpSpPr bwMode="auto">
          <a:xfrm>
            <a:off x="779232" y="3881241"/>
            <a:ext cx="862014" cy="564180"/>
            <a:chOff x="543" y="3790"/>
            <a:chExt cx="543" cy="320"/>
          </a:xfrm>
        </p:grpSpPr>
        <p:sp>
          <p:nvSpPr>
            <p:cNvPr id="24" name="Text Box 28"/>
            <p:cNvSpPr txBox="1">
              <a:spLocks noChangeArrowheads="1"/>
            </p:cNvSpPr>
            <p:nvPr/>
          </p:nvSpPr>
          <p:spPr bwMode="auto">
            <a:xfrm>
              <a:off x="543" y="3901"/>
              <a:ext cx="543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1800" b="1" kern="1200" dirty="0" smtClean="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b</a:t>
              </a:r>
              <a:r>
                <a:rPr kumimoji="0" lang="en-US" altLang="en-US" sz="18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ack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/</a:t>
              </a:r>
              <a:r>
                <a:rPr kumimoji="0" lang="en-US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25" name="Line 29"/>
            <p:cNvSpPr>
              <a:spLocks noChangeShapeType="1"/>
            </p:cNvSpPr>
            <p:nvPr/>
          </p:nvSpPr>
          <p:spPr bwMode="auto">
            <a:xfrm flipV="1">
              <a:off x="814" y="3790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sp>
        <p:nvSpPr>
          <p:cNvPr id="26" name="Text Box 30"/>
          <p:cNvSpPr txBox="1">
            <a:spLocks noChangeArrowheads="1"/>
          </p:cNvSpPr>
          <p:nvPr/>
        </p:nvSpPr>
        <p:spPr bwMode="auto">
          <a:xfrm>
            <a:off x="3557740" y="2334646"/>
            <a:ext cx="16850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8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animal parade queue</a:t>
            </a:r>
          </a:p>
        </p:txBody>
      </p:sp>
    </p:spTree>
    <p:extLst>
      <p:ext uri="{BB962C8B-B14F-4D97-AF65-F5344CB8AC3E}">
        <p14:creationId xmlns:p14="http://schemas.microsoft.com/office/powerpoint/2010/main" val="227765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982735" y="932831"/>
            <a:ext cx="7254300" cy="1130300"/>
          </a:xfrm>
        </p:spPr>
        <p:txBody>
          <a:bodyPr/>
          <a:lstStyle/>
          <a:p>
            <a:pPr eaLnBrk="1" hangingPunct="1"/>
            <a:r>
              <a:rPr lang="en-US" altLang="en-US" b="1" dirty="0">
                <a:latin typeface="Gabriola" panose="04040605051002020D02" pitchFamily="82" charset="0"/>
              </a:rPr>
              <a:t>A </a:t>
            </a:r>
            <a:r>
              <a:rPr lang="en-US" altLang="en-US" b="1" dirty="0">
                <a:solidFill>
                  <a:srgbClr val="FF0000"/>
                </a:solidFill>
                <a:latin typeface="Gabriola" panose="04040605051002020D02" pitchFamily="82" charset="0"/>
              </a:rPr>
              <a:t>queue</a:t>
            </a:r>
            <a:r>
              <a:rPr lang="en-US" altLang="en-US" b="1" dirty="0">
                <a:latin typeface="Gabriola" panose="04040605051002020D02" pitchFamily="82" charset="0"/>
              </a:rPr>
              <a:t> is a first in, first out (</a:t>
            </a:r>
            <a:r>
              <a:rPr lang="en-US" altLang="en-US" b="1" dirty="0">
                <a:solidFill>
                  <a:srgbClr val="FF0000"/>
                </a:solidFill>
                <a:latin typeface="Gabriola" panose="04040605051002020D02" pitchFamily="82" charset="0"/>
              </a:rPr>
              <a:t>FIFO</a:t>
            </a:r>
            <a:r>
              <a:rPr lang="en-US" altLang="en-US" b="1" dirty="0">
                <a:latin typeface="Gabriola" panose="04040605051002020D02" pitchFamily="82" charset="0"/>
              </a:rPr>
              <a:t>) data structure</a:t>
            </a:r>
          </a:p>
          <a:p>
            <a:pPr eaLnBrk="1" hangingPunct="1"/>
            <a:r>
              <a:rPr lang="en-US" altLang="en-US" b="1" dirty="0">
                <a:latin typeface="Gabriola" panose="04040605051002020D02" pitchFamily="82" charset="0"/>
              </a:rPr>
              <a:t>This is accomplished by inserting at one end (the </a:t>
            </a:r>
            <a:r>
              <a:rPr lang="en-US" altLang="en-US" b="1" dirty="0">
                <a:solidFill>
                  <a:srgbClr val="FF0000"/>
                </a:solidFill>
                <a:latin typeface="Gabriola" panose="04040605051002020D02" pitchFamily="82" charset="0"/>
              </a:rPr>
              <a:t>rear</a:t>
            </a:r>
            <a:r>
              <a:rPr lang="en-US" altLang="en-US" b="1" dirty="0">
                <a:latin typeface="Gabriola" panose="04040605051002020D02" pitchFamily="82" charset="0"/>
              </a:rPr>
              <a:t>) and deleting from the other (the </a:t>
            </a:r>
            <a:r>
              <a:rPr lang="en-US" altLang="en-US" b="1" dirty="0">
                <a:solidFill>
                  <a:srgbClr val="FF0000"/>
                </a:solidFill>
                <a:latin typeface="Gabriola" panose="04040605051002020D02" pitchFamily="82" charset="0"/>
              </a:rPr>
              <a:t>front</a:t>
            </a:r>
            <a:r>
              <a:rPr lang="en-US" altLang="en-US" b="1" dirty="0">
                <a:latin typeface="Gabriola" panose="04040605051002020D02" pitchFamily="82" charset="0"/>
              </a:rPr>
              <a:t>)</a:t>
            </a:r>
          </a:p>
        </p:txBody>
      </p:sp>
      <p:sp>
        <p:nvSpPr>
          <p:cNvPr id="20529" name="Rectangle 49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982735" y="3969256"/>
            <a:ext cx="6229350" cy="6286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b="1" dirty="0">
                <a:latin typeface="Gabriola" panose="04040605051002020D02" pitchFamily="82" charset="0"/>
              </a:rPr>
              <a:t>To insert: put new element in  location</a:t>
            </a:r>
            <a:r>
              <a:rPr lang="en-US" altLang="en-US" sz="2400" b="1" dirty="0">
                <a:solidFill>
                  <a:schemeClr val="accent2"/>
                </a:solidFill>
                <a:latin typeface="Gabriola" panose="04040605051002020D02" pitchFamily="82" charset="0"/>
              </a:rPr>
              <a:t> </a:t>
            </a:r>
            <a:r>
              <a:rPr lang="en-US" altLang="en-US" sz="1800" b="1" dirty="0">
                <a:solidFill>
                  <a:schemeClr val="accent2"/>
                </a:solidFill>
                <a:latin typeface="Gabriola" panose="04040605051002020D02" pitchFamily="82" charset="0"/>
              </a:rPr>
              <a:t>4</a:t>
            </a:r>
            <a:r>
              <a:rPr lang="en-US" altLang="en-US" sz="2400" b="1" dirty="0">
                <a:latin typeface="Gabriola" panose="04040605051002020D02" pitchFamily="82" charset="0"/>
              </a:rPr>
              <a:t>, and set </a:t>
            </a:r>
            <a:r>
              <a:rPr lang="en-US" altLang="en-US" sz="2400" b="1" dirty="0">
                <a:solidFill>
                  <a:schemeClr val="accent2"/>
                </a:solidFill>
                <a:latin typeface="Gabriola" panose="04040605051002020D02" pitchFamily="82" charset="0"/>
              </a:rPr>
              <a:t>rear</a:t>
            </a:r>
            <a:r>
              <a:rPr lang="en-US" altLang="en-US" sz="2400" b="1" dirty="0">
                <a:latin typeface="Gabriola" panose="04040605051002020D02" pitchFamily="82" charset="0"/>
              </a:rPr>
              <a:t> to </a:t>
            </a:r>
            <a:r>
              <a:rPr lang="en-US" altLang="en-US" sz="2400" b="1" dirty="0">
                <a:solidFill>
                  <a:schemeClr val="accent2"/>
                </a:solidFill>
                <a:latin typeface="Gabriola" panose="04040605051002020D02" pitchFamily="82" charset="0"/>
              </a:rPr>
              <a:t>4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b="1" dirty="0">
                <a:latin typeface="Gabriola" panose="04040605051002020D02" pitchFamily="82" charset="0"/>
              </a:rPr>
              <a:t>To delete: take element from location </a:t>
            </a:r>
            <a:r>
              <a:rPr lang="en-US" altLang="en-US" sz="2400" b="1" dirty="0">
                <a:solidFill>
                  <a:schemeClr val="accent2"/>
                </a:solidFill>
                <a:latin typeface="Gabriola" panose="04040605051002020D02" pitchFamily="82" charset="0"/>
              </a:rPr>
              <a:t>0</a:t>
            </a:r>
            <a:r>
              <a:rPr lang="en-US" altLang="en-US" sz="2400" b="1" dirty="0">
                <a:latin typeface="Gabriola" panose="04040605051002020D02" pitchFamily="82" charset="0"/>
              </a:rPr>
              <a:t>, and set </a:t>
            </a:r>
            <a:r>
              <a:rPr lang="en-US" altLang="en-US" sz="2400" b="1" dirty="0">
                <a:solidFill>
                  <a:schemeClr val="accent2"/>
                </a:solidFill>
                <a:latin typeface="Gabriola" panose="04040605051002020D02" pitchFamily="82" charset="0"/>
              </a:rPr>
              <a:t>front</a:t>
            </a:r>
            <a:r>
              <a:rPr lang="en-US" altLang="en-US" sz="2400" b="1" dirty="0">
                <a:latin typeface="Gabriola" panose="04040605051002020D02" pitchFamily="82" charset="0"/>
              </a:rPr>
              <a:t> to </a:t>
            </a:r>
            <a:r>
              <a:rPr lang="en-US" altLang="en-US" sz="2400" b="1" dirty="0">
                <a:solidFill>
                  <a:schemeClr val="accent2"/>
                </a:solidFill>
                <a:latin typeface="Gabriola" panose="04040605051002020D02" pitchFamily="82" charset="0"/>
              </a:rPr>
              <a:t>1</a:t>
            </a:r>
            <a:r>
              <a:rPr lang="en-US" altLang="en-US" sz="2400" b="1" dirty="0">
                <a:latin typeface="Gabriola" panose="04040605051002020D02" pitchFamily="82" charset="0"/>
              </a:rPr>
              <a:t> </a:t>
            </a:r>
          </a:p>
        </p:txBody>
      </p:sp>
      <p:grpSp>
        <p:nvGrpSpPr>
          <p:cNvPr id="2" name="Group 76"/>
          <p:cNvGrpSpPr>
            <a:grpSpLocks/>
          </p:cNvGrpSpPr>
          <p:nvPr/>
        </p:nvGrpSpPr>
        <p:grpSpPr bwMode="auto">
          <a:xfrm>
            <a:off x="1600200" y="2514600"/>
            <a:ext cx="5543550" cy="742950"/>
            <a:chOff x="384" y="2112"/>
            <a:chExt cx="4656" cy="624"/>
          </a:xfrm>
        </p:grpSpPr>
        <p:grpSp>
          <p:nvGrpSpPr>
            <p:cNvPr id="12301" name="Group 75"/>
            <p:cNvGrpSpPr>
              <a:grpSpLocks/>
            </p:cNvGrpSpPr>
            <p:nvPr/>
          </p:nvGrpSpPr>
          <p:grpSpPr bwMode="auto">
            <a:xfrm>
              <a:off x="1549" y="2112"/>
              <a:ext cx="3491" cy="624"/>
              <a:chOff x="1549" y="2112"/>
              <a:chExt cx="3491" cy="624"/>
            </a:xfrm>
          </p:grpSpPr>
          <p:sp>
            <p:nvSpPr>
              <p:cNvPr id="12303" name="Rectangle 54"/>
              <p:cNvSpPr>
                <a:spLocks noChangeArrowheads="1"/>
              </p:cNvSpPr>
              <p:nvPr/>
            </p:nvSpPr>
            <p:spPr bwMode="auto">
              <a:xfrm>
                <a:off x="1549" y="2352"/>
                <a:ext cx="431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1800" kern="1200" dirty="0">
                    <a:solidFill>
                      <a:srgbClr val="000000"/>
                    </a:solidFill>
                    <a:latin typeface="Consolas" panose="020B0609020204030204" pitchFamily="49" charset="0"/>
                    <a:ea typeface="+mn-ea"/>
                    <a:cs typeface="+mn-cs"/>
                  </a:rPr>
                  <a:t>17</a:t>
                </a:r>
              </a:p>
            </p:txBody>
          </p:sp>
          <p:sp>
            <p:nvSpPr>
              <p:cNvPr id="12304" name="Rectangle 55"/>
              <p:cNvSpPr>
                <a:spLocks noChangeArrowheads="1"/>
              </p:cNvSpPr>
              <p:nvPr/>
            </p:nvSpPr>
            <p:spPr bwMode="auto">
              <a:xfrm>
                <a:off x="1981" y="2352"/>
                <a:ext cx="431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1800" kern="1200">
                    <a:solidFill>
                      <a:srgbClr val="000000"/>
                    </a:solidFill>
                    <a:latin typeface="Consolas" panose="020B0609020204030204" pitchFamily="49" charset="0"/>
                    <a:ea typeface="+mn-ea"/>
                    <a:cs typeface="+mn-cs"/>
                  </a:rPr>
                  <a:t>23</a:t>
                </a:r>
              </a:p>
            </p:txBody>
          </p:sp>
          <p:sp>
            <p:nvSpPr>
              <p:cNvPr id="12305" name="Rectangle 56"/>
              <p:cNvSpPr>
                <a:spLocks noChangeArrowheads="1"/>
              </p:cNvSpPr>
              <p:nvPr/>
            </p:nvSpPr>
            <p:spPr bwMode="auto">
              <a:xfrm>
                <a:off x="2413" y="2352"/>
                <a:ext cx="431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1800" kern="1200">
                    <a:solidFill>
                      <a:srgbClr val="000000"/>
                    </a:solidFill>
                    <a:latin typeface="Consolas" panose="020B0609020204030204" pitchFamily="49" charset="0"/>
                    <a:ea typeface="+mn-ea"/>
                    <a:cs typeface="+mn-cs"/>
                  </a:rPr>
                  <a:t>97</a:t>
                </a:r>
              </a:p>
            </p:txBody>
          </p:sp>
          <p:sp>
            <p:nvSpPr>
              <p:cNvPr id="12306" name="Rectangle 57"/>
              <p:cNvSpPr>
                <a:spLocks noChangeArrowheads="1"/>
              </p:cNvSpPr>
              <p:nvPr/>
            </p:nvSpPr>
            <p:spPr bwMode="auto">
              <a:xfrm>
                <a:off x="2845" y="2352"/>
                <a:ext cx="431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1800" kern="1200">
                    <a:solidFill>
                      <a:srgbClr val="000000"/>
                    </a:solidFill>
                    <a:latin typeface="Consolas" panose="020B0609020204030204" pitchFamily="49" charset="0"/>
                    <a:ea typeface="+mn-ea"/>
                    <a:cs typeface="+mn-cs"/>
                  </a:rPr>
                  <a:t>44</a:t>
                </a:r>
              </a:p>
            </p:txBody>
          </p:sp>
          <p:sp>
            <p:nvSpPr>
              <p:cNvPr id="12307" name="Rectangle 58"/>
              <p:cNvSpPr>
                <a:spLocks noChangeArrowheads="1"/>
              </p:cNvSpPr>
              <p:nvPr/>
            </p:nvSpPr>
            <p:spPr bwMode="auto">
              <a:xfrm>
                <a:off x="3277" y="2352"/>
                <a:ext cx="431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kern="1200">
                  <a:solidFill>
                    <a:srgbClr val="000000"/>
                  </a:solidFill>
                  <a:ea typeface="+mn-ea"/>
                  <a:cs typeface="+mn-cs"/>
                </a:endParaRPr>
              </a:p>
            </p:txBody>
          </p:sp>
          <p:sp>
            <p:nvSpPr>
              <p:cNvPr id="12308" name="Rectangle 59"/>
              <p:cNvSpPr>
                <a:spLocks noChangeArrowheads="1"/>
              </p:cNvSpPr>
              <p:nvPr/>
            </p:nvSpPr>
            <p:spPr bwMode="auto">
              <a:xfrm>
                <a:off x="3709" y="2352"/>
                <a:ext cx="431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kern="1200">
                  <a:solidFill>
                    <a:srgbClr val="000000"/>
                  </a:solidFill>
                  <a:ea typeface="+mn-ea"/>
                  <a:cs typeface="+mn-cs"/>
                </a:endParaRPr>
              </a:p>
            </p:txBody>
          </p:sp>
          <p:sp>
            <p:nvSpPr>
              <p:cNvPr id="12309" name="Rectangle 60"/>
              <p:cNvSpPr>
                <a:spLocks noChangeArrowheads="1"/>
              </p:cNvSpPr>
              <p:nvPr/>
            </p:nvSpPr>
            <p:spPr bwMode="auto">
              <a:xfrm>
                <a:off x="4141" y="2352"/>
                <a:ext cx="431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kern="1200">
                  <a:solidFill>
                    <a:srgbClr val="000000"/>
                  </a:solidFill>
                  <a:ea typeface="+mn-ea"/>
                  <a:cs typeface="+mn-cs"/>
                </a:endParaRPr>
              </a:p>
            </p:txBody>
          </p:sp>
          <p:sp>
            <p:nvSpPr>
              <p:cNvPr id="12310" name="Rectangle 61"/>
              <p:cNvSpPr>
                <a:spLocks noChangeArrowheads="1"/>
              </p:cNvSpPr>
              <p:nvPr/>
            </p:nvSpPr>
            <p:spPr bwMode="auto">
              <a:xfrm>
                <a:off x="4573" y="2352"/>
                <a:ext cx="431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kern="1200">
                  <a:solidFill>
                    <a:srgbClr val="000000"/>
                  </a:solidFill>
                  <a:ea typeface="+mn-ea"/>
                  <a:cs typeface="+mn-cs"/>
                </a:endParaRPr>
              </a:p>
            </p:txBody>
          </p:sp>
          <p:sp>
            <p:nvSpPr>
              <p:cNvPr id="12311" name="Text Box 64"/>
              <p:cNvSpPr txBox="1">
                <a:spLocks noChangeArrowheads="1"/>
              </p:cNvSpPr>
              <p:nvPr/>
            </p:nvSpPr>
            <p:spPr bwMode="auto">
              <a:xfrm>
                <a:off x="1693" y="2112"/>
                <a:ext cx="3347" cy="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50000"/>
                  </a:spcBef>
                  <a:spcAft>
                    <a:spcPct val="0"/>
                  </a:spcAft>
                  <a:buClrTx/>
                </a:pPr>
                <a:r>
                  <a:rPr lang="en-US" altLang="en-US" sz="1500" kern="1200">
                    <a:solidFill>
                      <a:srgbClr val="000000"/>
                    </a:solidFill>
                    <a:latin typeface="Consolas" panose="020B0609020204030204" pitchFamily="49" charset="0"/>
                    <a:ea typeface="+mn-ea"/>
                    <a:cs typeface="+mn-cs"/>
                  </a:rPr>
                  <a:t>0   1    2    3    4    5    6    7</a:t>
                </a:r>
              </a:p>
            </p:txBody>
          </p:sp>
        </p:grpSp>
        <p:sp>
          <p:nvSpPr>
            <p:cNvPr id="12302" name="Text Box 65"/>
            <p:cNvSpPr txBox="1">
              <a:spLocks noChangeArrowheads="1"/>
            </p:cNvSpPr>
            <p:nvPr/>
          </p:nvSpPr>
          <p:spPr bwMode="auto">
            <a:xfrm>
              <a:off x="384" y="2352"/>
              <a:ext cx="100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 type="none" w="lg" len="lg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1800" kern="1200">
                  <a:solidFill>
                    <a:srgbClr val="3300FF"/>
                  </a:solidFill>
                  <a:latin typeface="Consolas" panose="020B0609020204030204" pitchFamily="49" charset="0"/>
                  <a:ea typeface="+mn-ea"/>
                  <a:cs typeface="+mn-cs"/>
                </a:rPr>
                <a:t>myQueue:</a:t>
              </a:r>
            </a:p>
          </p:txBody>
        </p:sp>
      </p:grpSp>
      <p:grpSp>
        <p:nvGrpSpPr>
          <p:cNvPr id="4" name="Group 67"/>
          <p:cNvGrpSpPr>
            <a:grpSpLocks/>
          </p:cNvGrpSpPr>
          <p:nvPr/>
        </p:nvGrpSpPr>
        <p:grpSpPr bwMode="auto">
          <a:xfrm>
            <a:off x="4797028" y="3315893"/>
            <a:ext cx="1603772" cy="482203"/>
            <a:chOff x="2458" y="1489"/>
            <a:chExt cx="1347" cy="405"/>
          </a:xfrm>
        </p:grpSpPr>
        <p:sp>
          <p:nvSpPr>
            <p:cNvPr id="12299" name="Text Box 68"/>
            <p:cNvSpPr txBox="1">
              <a:spLocks noChangeArrowheads="1"/>
            </p:cNvSpPr>
            <p:nvPr/>
          </p:nvSpPr>
          <p:spPr bwMode="auto">
            <a:xfrm>
              <a:off x="2749" y="1584"/>
              <a:ext cx="105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50000"/>
                </a:spcBef>
                <a:spcAft>
                  <a:spcPct val="0"/>
                </a:spcAft>
                <a:buClrTx/>
              </a:pPr>
              <a:r>
                <a:rPr lang="en-US" altLang="en-US" sz="1800" kern="1200">
                  <a:solidFill>
                    <a:srgbClr val="3300FF"/>
                  </a:solidFill>
                  <a:latin typeface="Consolas" panose="020B0609020204030204" pitchFamily="49" charset="0"/>
                  <a:ea typeface="+mn-ea"/>
                  <a:cs typeface="+mn-cs"/>
                </a:rPr>
                <a:t>rear = 3</a:t>
              </a:r>
            </a:p>
          </p:txBody>
        </p:sp>
        <p:sp>
          <p:nvSpPr>
            <p:cNvPr id="12300" name="Freeform 69"/>
            <p:cNvSpPr>
              <a:spLocks/>
            </p:cNvSpPr>
            <p:nvPr/>
          </p:nvSpPr>
          <p:spPr bwMode="auto">
            <a:xfrm>
              <a:off x="2458" y="1489"/>
              <a:ext cx="242" cy="242"/>
            </a:xfrm>
            <a:custGeom>
              <a:avLst/>
              <a:gdLst>
                <a:gd name="T0" fmla="*/ 248 w 240"/>
                <a:gd name="T1" fmla="*/ 248 h 240"/>
                <a:gd name="T2" fmla="*/ 48 w 240"/>
                <a:gd name="T3" fmla="*/ 200 h 240"/>
                <a:gd name="T4" fmla="*/ 0 w 240"/>
                <a:gd name="T5" fmla="*/ 0 h 240"/>
                <a:gd name="T6" fmla="*/ 0 60000 65536"/>
                <a:gd name="T7" fmla="*/ 0 60000 65536"/>
                <a:gd name="T8" fmla="*/ 0 60000 65536"/>
                <a:gd name="T9" fmla="*/ 0 w 240"/>
                <a:gd name="T10" fmla="*/ 0 h 240"/>
                <a:gd name="T11" fmla="*/ 240 w 240"/>
                <a:gd name="T12" fmla="*/ 240 h 2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0" h="240">
                  <a:moveTo>
                    <a:pt x="240" y="240"/>
                  </a:moveTo>
                  <a:cubicBezTo>
                    <a:pt x="164" y="236"/>
                    <a:pt x="88" y="232"/>
                    <a:pt x="48" y="192"/>
                  </a:cubicBezTo>
                  <a:cubicBezTo>
                    <a:pt x="8" y="152"/>
                    <a:pt x="4" y="7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kern="1200">
                <a:latin typeface="Times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5" name="Group 74"/>
          <p:cNvGrpSpPr>
            <a:grpSpLocks/>
          </p:cNvGrpSpPr>
          <p:nvPr/>
        </p:nvGrpSpPr>
        <p:grpSpPr bwMode="auto">
          <a:xfrm>
            <a:off x="1657350" y="3314699"/>
            <a:ext cx="1600200" cy="483394"/>
            <a:chOff x="960" y="3025"/>
            <a:chExt cx="1344" cy="406"/>
          </a:xfrm>
        </p:grpSpPr>
        <p:sp>
          <p:nvSpPr>
            <p:cNvPr id="12297" name="Text Box 71"/>
            <p:cNvSpPr txBox="1">
              <a:spLocks noChangeArrowheads="1"/>
            </p:cNvSpPr>
            <p:nvPr/>
          </p:nvSpPr>
          <p:spPr bwMode="auto">
            <a:xfrm>
              <a:off x="960" y="3121"/>
              <a:ext cx="129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50000"/>
                </a:spcBef>
                <a:spcAft>
                  <a:spcPct val="0"/>
                </a:spcAft>
                <a:buClrTx/>
              </a:pPr>
              <a:r>
                <a:rPr lang="en-US" altLang="en-US" sz="1800" kern="1200">
                  <a:solidFill>
                    <a:srgbClr val="3300FF"/>
                  </a:solidFill>
                  <a:latin typeface="Consolas" panose="020B0609020204030204" pitchFamily="49" charset="0"/>
                  <a:ea typeface="+mn-ea"/>
                  <a:cs typeface="+mn-cs"/>
                </a:rPr>
                <a:t>front = 0</a:t>
              </a:r>
            </a:p>
          </p:txBody>
        </p:sp>
        <p:sp>
          <p:nvSpPr>
            <p:cNvPr id="12298" name="Freeform 72"/>
            <p:cNvSpPr>
              <a:spLocks/>
            </p:cNvSpPr>
            <p:nvPr/>
          </p:nvSpPr>
          <p:spPr bwMode="auto">
            <a:xfrm flipH="1">
              <a:off x="2062" y="3025"/>
              <a:ext cx="242" cy="242"/>
            </a:xfrm>
            <a:custGeom>
              <a:avLst/>
              <a:gdLst>
                <a:gd name="T0" fmla="*/ 248 w 240"/>
                <a:gd name="T1" fmla="*/ 248 h 240"/>
                <a:gd name="T2" fmla="*/ 48 w 240"/>
                <a:gd name="T3" fmla="*/ 200 h 240"/>
                <a:gd name="T4" fmla="*/ 0 w 240"/>
                <a:gd name="T5" fmla="*/ 0 h 240"/>
                <a:gd name="T6" fmla="*/ 0 60000 65536"/>
                <a:gd name="T7" fmla="*/ 0 60000 65536"/>
                <a:gd name="T8" fmla="*/ 0 60000 65536"/>
                <a:gd name="T9" fmla="*/ 0 w 240"/>
                <a:gd name="T10" fmla="*/ 0 h 240"/>
                <a:gd name="T11" fmla="*/ 240 w 240"/>
                <a:gd name="T12" fmla="*/ 240 h 2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0" h="240">
                  <a:moveTo>
                    <a:pt x="240" y="240"/>
                  </a:moveTo>
                  <a:cubicBezTo>
                    <a:pt x="164" y="236"/>
                    <a:pt x="88" y="232"/>
                    <a:pt x="48" y="192"/>
                  </a:cubicBezTo>
                  <a:cubicBezTo>
                    <a:pt x="8" y="152"/>
                    <a:pt x="4" y="7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kern="1200">
                <a:latin typeface="Times" panose="02020603050405020304" pitchFamily="18" charset="0"/>
                <a:ea typeface="+mn-ea"/>
                <a:cs typeface="+mn-cs"/>
              </a:endParaRPr>
            </a:p>
          </p:txBody>
        </p:sp>
      </p:grpSp>
      <p:sp>
        <p:nvSpPr>
          <p:cNvPr id="24" name="Title 1"/>
          <p:cNvSpPr txBox="1">
            <a:spLocks/>
          </p:cNvSpPr>
          <p:nvPr/>
        </p:nvSpPr>
        <p:spPr>
          <a:xfrm>
            <a:off x="1714500" y="173772"/>
            <a:ext cx="5727080" cy="626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IN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Array Implementation of Queues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3668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05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3" grpId="0" build="p" bldLvl="5" autoUpdateAnimBg="0"/>
      <p:bldP spid="20529" grpId="0" build="p" bldLvl="4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389760" y="3900058"/>
            <a:ext cx="6430962" cy="71437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b="1" dirty="0">
                <a:latin typeface="Gabriola" panose="04040605051002020D02" pitchFamily="82" charset="0"/>
              </a:rPr>
              <a:t>Notice how the array contents “crawl” to the right as elements are inserted and deleted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b="1" dirty="0">
                <a:latin typeface="Gabriola" panose="04040605051002020D02" pitchFamily="82" charset="0"/>
              </a:rPr>
              <a:t>This will be a problem after a while!</a:t>
            </a:r>
          </a:p>
        </p:txBody>
      </p:sp>
      <p:grpSp>
        <p:nvGrpSpPr>
          <p:cNvPr id="2" name="Group 51"/>
          <p:cNvGrpSpPr>
            <a:grpSpLocks/>
          </p:cNvGrpSpPr>
          <p:nvPr/>
        </p:nvGrpSpPr>
        <p:grpSpPr bwMode="auto">
          <a:xfrm>
            <a:off x="1543050" y="2175272"/>
            <a:ext cx="5787629" cy="457200"/>
            <a:chOff x="336" y="1827"/>
            <a:chExt cx="4861" cy="384"/>
          </a:xfrm>
        </p:grpSpPr>
        <p:sp>
          <p:nvSpPr>
            <p:cNvPr id="13348" name="Rectangle 15"/>
            <p:cNvSpPr>
              <a:spLocks noChangeArrowheads="1"/>
            </p:cNvSpPr>
            <p:nvPr/>
          </p:nvSpPr>
          <p:spPr bwMode="auto">
            <a:xfrm>
              <a:off x="1741" y="1827"/>
              <a:ext cx="432" cy="384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17</a:t>
              </a:r>
            </a:p>
          </p:txBody>
        </p:sp>
        <p:sp>
          <p:nvSpPr>
            <p:cNvPr id="13349" name="Rectangle 16"/>
            <p:cNvSpPr>
              <a:spLocks noChangeArrowheads="1"/>
            </p:cNvSpPr>
            <p:nvPr/>
          </p:nvSpPr>
          <p:spPr bwMode="auto">
            <a:xfrm>
              <a:off x="2173" y="1827"/>
              <a:ext cx="432" cy="384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23</a:t>
              </a:r>
            </a:p>
          </p:txBody>
        </p:sp>
        <p:sp>
          <p:nvSpPr>
            <p:cNvPr id="13350" name="Rectangle 17"/>
            <p:cNvSpPr>
              <a:spLocks noChangeArrowheads="1"/>
            </p:cNvSpPr>
            <p:nvPr/>
          </p:nvSpPr>
          <p:spPr bwMode="auto">
            <a:xfrm>
              <a:off x="2605" y="1827"/>
              <a:ext cx="432" cy="384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97</a:t>
              </a:r>
            </a:p>
          </p:txBody>
        </p:sp>
        <p:sp>
          <p:nvSpPr>
            <p:cNvPr id="13351" name="Rectangle 18"/>
            <p:cNvSpPr>
              <a:spLocks noChangeArrowheads="1"/>
            </p:cNvSpPr>
            <p:nvPr/>
          </p:nvSpPr>
          <p:spPr bwMode="auto">
            <a:xfrm>
              <a:off x="3037" y="1827"/>
              <a:ext cx="432" cy="384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44</a:t>
              </a:r>
            </a:p>
          </p:txBody>
        </p:sp>
        <p:sp>
          <p:nvSpPr>
            <p:cNvPr id="13352" name="Rectangle 19"/>
            <p:cNvSpPr>
              <a:spLocks noChangeArrowheads="1"/>
            </p:cNvSpPr>
            <p:nvPr/>
          </p:nvSpPr>
          <p:spPr bwMode="auto">
            <a:xfrm>
              <a:off x="3469" y="1827"/>
              <a:ext cx="432" cy="384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333</a:t>
              </a:r>
            </a:p>
          </p:txBody>
        </p:sp>
        <p:sp>
          <p:nvSpPr>
            <p:cNvPr id="13353" name="Rectangle 20"/>
            <p:cNvSpPr>
              <a:spLocks noChangeArrowheads="1"/>
            </p:cNvSpPr>
            <p:nvPr/>
          </p:nvSpPr>
          <p:spPr bwMode="auto">
            <a:xfrm>
              <a:off x="3901" y="1827"/>
              <a:ext cx="432" cy="384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altLang="en-US" sz="2000" b="1" kern="120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13354" name="Rectangle 21"/>
            <p:cNvSpPr>
              <a:spLocks noChangeArrowheads="1"/>
            </p:cNvSpPr>
            <p:nvPr/>
          </p:nvSpPr>
          <p:spPr bwMode="auto">
            <a:xfrm>
              <a:off x="4333" y="1827"/>
              <a:ext cx="432" cy="384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altLang="en-US" sz="2000" b="1" kern="120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13355" name="Rectangle 22"/>
            <p:cNvSpPr>
              <a:spLocks noChangeArrowheads="1"/>
            </p:cNvSpPr>
            <p:nvPr/>
          </p:nvSpPr>
          <p:spPr bwMode="auto">
            <a:xfrm>
              <a:off x="4765" y="1827"/>
              <a:ext cx="432" cy="384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altLang="en-US" sz="2000" b="1" kern="120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13356" name="Text Box 23"/>
            <p:cNvSpPr txBox="1">
              <a:spLocks noChangeArrowheads="1"/>
            </p:cNvSpPr>
            <p:nvPr/>
          </p:nvSpPr>
          <p:spPr bwMode="auto">
            <a:xfrm>
              <a:off x="336" y="1875"/>
              <a:ext cx="1296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 type="none" w="lg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5000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After insertion:</a:t>
              </a:r>
            </a:p>
          </p:txBody>
        </p:sp>
      </p:grpSp>
      <p:grpSp>
        <p:nvGrpSpPr>
          <p:cNvPr id="3" name="Group 53"/>
          <p:cNvGrpSpPr>
            <a:grpSpLocks/>
          </p:cNvGrpSpPr>
          <p:nvPr/>
        </p:nvGrpSpPr>
        <p:grpSpPr bwMode="auto">
          <a:xfrm>
            <a:off x="1543050" y="2803923"/>
            <a:ext cx="5787629" cy="1028700"/>
            <a:chOff x="336" y="2355"/>
            <a:chExt cx="4861" cy="864"/>
          </a:xfrm>
        </p:grpSpPr>
        <p:grpSp>
          <p:nvGrpSpPr>
            <p:cNvPr id="13334" name="Group 52"/>
            <p:cNvGrpSpPr>
              <a:grpSpLocks/>
            </p:cNvGrpSpPr>
            <p:nvPr/>
          </p:nvGrpSpPr>
          <p:grpSpPr bwMode="auto">
            <a:xfrm>
              <a:off x="336" y="2355"/>
              <a:ext cx="4861" cy="384"/>
              <a:chOff x="336" y="2355"/>
              <a:chExt cx="4861" cy="384"/>
            </a:xfrm>
          </p:grpSpPr>
          <p:sp>
            <p:nvSpPr>
              <p:cNvPr id="13339" name="Rectangle 25"/>
              <p:cNvSpPr>
                <a:spLocks noChangeArrowheads="1"/>
              </p:cNvSpPr>
              <p:nvPr/>
            </p:nvSpPr>
            <p:spPr bwMode="auto">
              <a:xfrm>
                <a:off x="1741" y="2355"/>
                <a:ext cx="432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13340" name="Rectangle 26"/>
              <p:cNvSpPr>
                <a:spLocks noChangeArrowheads="1"/>
              </p:cNvSpPr>
              <p:nvPr/>
            </p:nvSpPr>
            <p:spPr bwMode="auto">
              <a:xfrm>
                <a:off x="2173" y="2355"/>
                <a:ext cx="432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23</a:t>
                </a:r>
              </a:p>
            </p:txBody>
          </p:sp>
          <p:sp>
            <p:nvSpPr>
              <p:cNvPr id="13341" name="Rectangle 27"/>
              <p:cNvSpPr>
                <a:spLocks noChangeArrowheads="1"/>
              </p:cNvSpPr>
              <p:nvPr/>
            </p:nvSpPr>
            <p:spPr bwMode="auto">
              <a:xfrm>
                <a:off x="2605" y="2355"/>
                <a:ext cx="432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97</a:t>
                </a:r>
              </a:p>
            </p:txBody>
          </p:sp>
          <p:sp>
            <p:nvSpPr>
              <p:cNvPr id="13342" name="Rectangle 28"/>
              <p:cNvSpPr>
                <a:spLocks noChangeArrowheads="1"/>
              </p:cNvSpPr>
              <p:nvPr/>
            </p:nvSpPr>
            <p:spPr bwMode="auto">
              <a:xfrm>
                <a:off x="3037" y="2355"/>
                <a:ext cx="432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44</a:t>
                </a:r>
              </a:p>
            </p:txBody>
          </p:sp>
          <p:sp>
            <p:nvSpPr>
              <p:cNvPr id="13343" name="Rectangle 29"/>
              <p:cNvSpPr>
                <a:spLocks noChangeArrowheads="1"/>
              </p:cNvSpPr>
              <p:nvPr/>
            </p:nvSpPr>
            <p:spPr bwMode="auto">
              <a:xfrm>
                <a:off x="3469" y="2355"/>
                <a:ext cx="432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333</a:t>
                </a:r>
              </a:p>
            </p:txBody>
          </p:sp>
          <p:sp>
            <p:nvSpPr>
              <p:cNvPr id="13344" name="Rectangle 30"/>
              <p:cNvSpPr>
                <a:spLocks noChangeArrowheads="1"/>
              </p:cNvSpPr>
              <p:nvPr/>
            </p:nvSpPr>
            <p:spPr bwMode="auto">
              <a:xfrm>
                <a:off x="3901" y="2355"/>
                <a:ext cx="432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13345" name="Rectangle 31"/>
              <p:cNvSpPr>
                <a:spLocks noChangeArrowheads="1"/>
              </p:cNvSpPr>
              <p:nvPr/>
            </p:nvSpPr>
            <p:spPr bwMode="auto">
              <a:xfrm>
                <a:off x="4333" y="2355"/>
                <a:ext cx="432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13346" name="Rectangle 32"/>
              <p:cNvSpPr>
                <a:spLocks noChangeArrowheads="1"/>
              </p:cNvSpPr>
              <p:nvPr/>
            </p:nvSpPr>
            <p:spPr bwMode="auto">
              <a:xfrm>
                <a:off x="4765" y="2355"/>
                <a:ext cx="432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13347" name="Text Box 33"/>
              <p:cNvSpPr txBox="1">
                <a:spLocks noChangeArrowheads="1"/>
              </p:cNvSpPr>
              <p:nvPr/>
            </p:nvSpPr>
            <p:spPr bwMode="auto">
              <a:xfrm>
                <a:off x="336" y="2403"/>
                <a:ext cx="1296" cy="3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5000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After deletion:</a:t>
                </a:r>
              </a:p>
            </p:txBody>
          </p:sp>
        </p:grpSp>
        <p:sp>
          <p:nvSpPr>
            <p:cNvPr id="13335" name="Text Box 36"/>
            <p:cNvSpPr txBox="1">
              <a:spLocks noChangeArrowheads="1"/>
            </p:cNvSpPr>
            <p:nvPr/>
          </p:nvSpPr>
          <p:spPr bwMode="auto">
            <a:xfrm>
              <a:off x="3936" y="2883"/>
              <a:ext cx="1056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5000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3300FF"/>
                  </a:solidFill>
                  <a:latin typeface="Gabriola" panose="04040605051002020D02" pitchFamily="82" charset="0"/>
                  <a:ea typeface="+mn-ea"/>
                  <a:cs typeface="+mn-cs"/>
                </a:rPr>
                <a:t>rear = 4</a:t>
              </a:r>
            </a:p>
          </p:txBody>
        </p:sp>
        <p:sp>
          <p:nvSpPr>
            <p:cNvPr id="13336" name="Freeform 37"/>
            <p:cNvSpPr>
              <a:spLocks/>
            </p:cNvSpPr>
            <p:nvPr/>
          </p:nvSpPr>
          <p:spPr bwMode="auto">
            <a:xfrm>
              <a:off x="3645" y="2788"/>
              <a:ext cx="242" cy="242"/>
            </a:xfrm>
            <a:custGeom>
              <a:avLst/>
              <a:gdLst>
                <a:gd name="T0" fmla="*/ 248 w 240"/>
                <a:gd name="T1" fmla="*/ 248 h 240"/>
                <a:gd name="T2" fmla="*/ 48 w 240"/>
                <a:gd name="T3" fmla="*/ 200 h 240"/>
                <a:gd name="T4" fmla="*/ 0 w 240"/>
                <a:gd name="T5" fmla="*/ 0 h 240"/>
                <a:gd name="T6" fmla="*/ 0 60000 65536"/>
                <a:gd name="T7" fmla="*/ 0 60000 65536"/>
                <a:gd name="T8" fmla="*/ 0 60000 65536"/>
                <a:gd name="T9" fmla="*/ 0 w 240"/>
                <a:gd name="T10" fmla="*/ 0 h 240"/>
                <a:gd name="T11" fmla="*/ 240 w 240"/>
                <a:gd name="T12" fmla="*/ 240 h 2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0" h="240">
                  <a:moveTo>
                    <a:pt x="240" y="240"/>
                  </a:moveTo>
                  <a:cubicBezTo>
                    <a:pt x="164" y="236"/>
                    <a:pt x="88" y="232"/>
                    <a:pt x="48" y="192"/>
                  </a:cubicBezTo>
                  <a:cubicBezTo>
                    <a:pt x="8" y="152"/>
                    <a:pt x="4" y="7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2000" b="1" kern="1200"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13337" name="Text Box 39"/>
            <p:cNvSpPr txBox="1">
              <a:spLocks noChangeArrowheads="1"/>
            </p:cNvSpPr>
            <p:nvPr/>
          </p:nvSpPr>
          <p:spPr bwMode="auto">
            <a:xfrm>
              <a:off x="1008" y="2882"/>
              <a:ext cx="1152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5000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3300FF"/>
                  </a:solidFill>
                  <a:latin typeface="Gabriola" panose="04040605051002020D02" pitchFamily="82" charset="0"/>
                  <a:ea typeface="+mn-ea"/>
                  <a:cs typeface="+mn-cs"/>
                </a:rPr>
                <a:t>front = 1</a:t>
              </a:r>
            </a:p>
          </p:txBody>
        </p:sp>
        <p:sp>
          <p:nvSpPr>
            <p:cNvPr id="13338" name="Freeform 40"/>
            <p:cNvSpPr>
              <a:spLocks/>
            </p:cNvSpPr>
            <p:nvPr/>
          </p:nvSpPr>
          <p:spPr bwMode="auto">
            <a:xfrm flipH="1">
              <a:off x="2110" y="2787"/>
              <a:ext cx="242" cy="242"/>
            </a:xfrm>
            <a:custGeom>
              <a:avLst/>
              <a:gdLst>
                <a:gd name="T0" fmla="*/ 248 w 240"/>
                <a:gd name="T1" fmla="*/ 248 h 240"/>
                <a:gd name="T2" fmla="*/ 48 w 240"/>
                <a:gd name="T3" fmla="*/ 200 h 240"/>
                <a:gd name="T4" fmla="*/ 0 w 240"/>
                <a:gd name="T5" fmla="*/ 0 h 240"/>
                <a:gd name="T6" fmla="*/ 0 60000 65536"/>
                <a:gd name="T7" fmla="*/ 0 60000 65536"/>
                <a:gd name="T8" fmla="*/ 0 60000 65536"/>
                <a:gd name="T9" fmla="*/ 0 w 240"/>
                <a:gd name="T10" fmla="*/ 0 h 240"/>
                <a:gd name="T11" fmla="*/ 240 w 240"/>
                <a:gd name="T12" fmla="*/ 240 h 2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0" h="240">
                  <a:moveTo>
                    <a:pt x="240" y="240"/>
                  </a:moveTo>
                  <a:cubicBezTo>
                    <a:pt x="164" y="236"/>
                    <a:pt x="88" y="232"/>
                    <a:pt x="48" y="192"/>
                  </a:cubicBezTo>
                  <a:cubicBezTo>
                    <a:pt x="8" y="152"/>
                    <a:pt x="4" y="7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2000" b="1" kern="1200"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grpSp>
        <p:nvGrpSpPr>
          <p:cNvPr id="5" name="Group 50"/>
          <p:cNvGrpSpPr>
            <a:grpSpLocks/>
          </p:cNvGrpSpPr>
          <p:nvPr/>
        </p:nvGrpSpPr>
        <p:grpSpPr bwMode="auto">
          <a:xfrm>
            <a:off x="1543050" y="971551"/>
            <a:ext cx="5787629" cy="1032272"/>
            <a:chOff x="336" y="816"/>
            <a:chExt cx="4861" cy="867"/>
          </a:xfrm>
        </p:grpSpPr>
        <p:grpSp>
          <p:nvGrpSpPr>
            <p:cNvPr id="13320" name="Group 49"/>
            <p:cNvGrpSpPr>
              <a:grpSpLocks/>
            </p:cNvGrpSpPr>
            <p:nvPr/>
          </p:nvGrpSpPr>
          <p:grpSpPr bwMode="auto">
            <a:xfrm>
              <a:off x="336" y="1299"/>
              <a:ext cx="4861" cy="384"/>
              <a:chOff x="336" y="1299"/>
              <a:chExt cx="4861" cy="384"/>
            </a:xfrm>
          </p:grpSpPr>
          <p:sp>
            <p:nvSpPr>
              <p:cNvPr id="13325" name="Rectangle 5"/>
              <p:cNvSpPr>
                <a:spLocks noChangeArrowheads="1"/>
              </p:cNvSpPr>
              <p:nvPr/>
            </p:nvSpPr>
            <p:spPr bwMode="auto">
              <a:xfrm>
                <a:off x="1741" y="1299"/>
                <a:ext cx="432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17</a:t>
                </a:r>
              </a:p>
            </p:txBody>
          </p:sp>
          <p:sp>
            <p:nvSpPr>
              <p:cNvPr id="13326" name="Rectangle 6"/>
              <p:cNvSpPr>
                <a:spLocks noChangeArrowheads="1"/>
              </p:cNvSpPr>
              <p:nvPr/>
            </p:nvSpPr>
            <p:spPr bwMode="auto">
              <a:xfrm>
                <a:off x="2173" y="1299"/>
                <a:ext cx="432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23</a:t>
                </a:r>
              </a:p>
            </p:txBody>
          </p:sp>
          <p:sp>
            <p:nvSpPr>
              <p:cNvPr id="13327" name="Rectangle 7"/>
              <p:cNvSpPr>
                <a:spLocks noChangeArrowheads="1"/>
              </p:cNvSpPr>
              <p:nvPr/>
            </p:nvSpPr>
            <p:spPr bwMode="auto">
              <a:xfrm>
                <a:off x="2605" y="1299"/>
                <a:ext cx="432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97</a:t>
                </a:r>
              </a:p>
            </p:txBody>
          </p:sp>
          <p:sp>
            <p:nvSpPr>
              <p:cNvPr id="13328" name="Rectangle 8"/>
              <p:cNvSpPr>
                <a:spLocks noChangeArrowheads="1"/>
              </p:cNvSpPr>
              <p:nvPr/>
            </p:nvSpPr>
            <p:spPr bwMode="auto">
              <a:xfrm>
                <a:off x="3037" y="1299"/>
                <a:ext cx="432" cy="384"/>
              </a:xfrm>
              <a:prstGeom prst="rect">
                <a:avLst/>
              </a:prstGeom>
              <a:solidFill>
                <a:srgbClr val="FFFF99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44</a:t>
                </a:r>
              </a:p>
            </p:txBody>
          </p:sp>
          <p:sp>
            <p:nvSpPr>
              <p:cNvPr id="13329" name="Rectangle 9"/>
              <p:cNvSpPr>
                <a:spLocks noChangeArrowheads="1"/>
              </p:cNvSpPr>
              <p:nvPr/>
            </p:nvSpPr>
            <p:spPr bwMode="auto">
              <a:xfrm>
                <a:off x="3469" y="1299"/>
                <a:ext cx="432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13330" name="Rectangle 10"/>
              <p:cNvSpPr>
                <a:spLocks noChangeArrowheads="1"/>
              </p:cNvSpPr>
              <p:nvPr/>
            </p:nvSpPr>
            <p:spPr bwMode="auto">
              <a:xfrm>
                <a:off x="3901" y="1299"/>
                <a:ext cx="432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13331" name="Rectangle 11"/>
              <p:cNvSpPr>
                <a:spLocks noChangeArrowheads="1"/>
              </p:cNvSpPr>
              <p:nvPr/>
            </p:nvSpPr>
            <p:spPr bwMode="auto">
              <a:xfrm>
                <a:off x="4333" y="1299"/>
                <a:ext cx="432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13332" name="Rectangle 12"/>
              <p:cNvSpPr>
                <a:spLocks noChangeArrowheads="1"/>
              </p:cNvSpPr>
              <p:nvPr/>
            </p:nvSpPr>
            <p:spPr bwMode="auto">
              <a:xfrm>
                <a:off x="4765" y="1299"/>
                <a:ext cx="432" cy="38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2000" b="1" kern="1200">
                  <a:solidFill>
                    <a:srgbClr val="000000"/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13333" name="Text Box 13"/>
              <p:cNvSpPr txBox="1">
                <a:spLocks noChangeArrowheads="1"/>
              </p:cNvSpPr>
              <p:nvPr/>
            </p:nvSpPr>
            <p:spPr bwMode="auto">
              <a:xfrm>
                <a:off x="336" y="1347"/>
                <a:ext cx="1296" cy="3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50000"/>
                  </a:spcBef>
                  <a:spcAft>
                    <a:spcPct val="0"/>
                  </a:spcAft>
                  <a:buClrTx/>
                </a:pPr>
                <a:r>
                  <a:rPr lang="en-US" altLang="en-US" sz="2000" b="1" kern="1200" dirty="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Initial queue:</a:t>
                </a:r>
              </a:p>
            </p:txBody>
          </p:sp>
        </p:grpSp>
        <p:sp>
          <p:nvSpPr>
            <p:cNvPr id="13321" name="Text Box 42"/>
            <p:cNvSpPr txBox="1">
              <a:spLocks noChangeArrowheads="1"/>
            </p:cNvSpPr>
            <p:nvPr/>
          </p:nvSpPr>
          <p:spPr bwMode="auto">
            <a:xfrm>
              <a:off x="3552" y="816"/>
              <a:ext cx="1056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5000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3300FF"/>
                  </a:solidFill>
                  <a:latin typeface="Gabriola" panose="04040605051002020D02" pitchFamily="82" charset="0"/>
                  <a:ea typeface="+mn-ea"/>
                  <a:cs typeface="+mn-cs"/>
                </a:rPr>
                <a:t>rear = 3</a:t>
              </a:r>
            </a:p>
          </p:txBody>
        </p:sp>
        <p:sp>
          <p:nvSpPr>
            <p:cNvPr id="13322" name="Freeform 43"/>
            <p:cNvSpPr>
              <a:spLocks/>
            </p:cNvSpPr>
            <p:nvPr/>
          </p:nvSpPr>
          <p:spPr bwMode="auto">
            <a:xfrm flipV="1">
              <a:off x="3261" y="1009"/>
              <a:ext cx="242" cy="242"/>
            </a:xfrm>
            <a:custGeom>
              <a:avLst/>
              <a:gdLst>
                <a:gd name="T0" fmla="*/ 248 w 240"/>
                <a:gd name="T1" fmla="*/ 248 h 240"/>
                <a:gd name="T2" fmla="*/ 48 w 240"/>
                <a:gd name="T3" fmla="*/ 200 h 240"/>
                <a:gd name="T4" fmla="*/ 0 w 240"/>
                <a:gd name="T5" fmla="*/ 0 h 240"/>
                <a:gd name="T6" fmla="*/ 0 60000 65536"/>
                <a:gd name="T7" fmla="*/ 0 60000 65536"/>
                <a:gd name="T8" fmla="*/ 0 60000 65536"/>
                <a:gd name="T9" fmla="*/ 0 w 240"/>
                <a:gd name="T10" fmla="*/ 0 h 240"/>
                <a:gd name="T11" fmla="*/ 240 w 240"/>
                <a:gd name="T12" fmla="*/ 240 h 2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0" h="240">
                  <a:moveTo>
                    <a:pt x="240" y="240"/>
                  </a:moveTo>
                  <a:cubicBezTo>
                    <a:pt x="164" y="236"/>
                    <a:pt x="88" y="232"/>
                    <a:pt x="48" y="192"/>
                  </a:cubicBezTo>
                  <a:cubicBezTo>
                    <a:pt x="8" y="152"/>
                    <a:pt x="4" y="7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2000" b="1" kern="1200"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13323" name="Text Box 45"/>
            <p:cNvSpPr txBox="1">
              <a:spLocks noChangeArrowheads="1"/>
            </p:cNvSpPr>
            <p:nvPr/>
          </p:nvSpPr>
          <p:spPr bwMode="auto">
            <a:xfrm>
              <a:off x="576" y="864"/>
              <a:ext cx="1200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50000"/>
                </a:spcBef>
                <a:spcAft>
                  <a:spcPct val="0"/>
                </a:spcAft>
                <a:buClrTx/>
              </a:pPr>
              <a:r>
                <a:rPr lang="en-US" altLang="en-US" sz="2000" b="1" kern="1200">
                  <a:solidFill>
                    <a:srgbClr val="3300FF"/>
                  </a:solidFill>
                  <a:latin typeface="Gabriola" panose="04040605051002020D02" pitchFamily="82" charset="0"/>
                  <a:ea typeface="+mn-ea"/>
                  <a:cs typeface="+mn-cs"/>
                </a:rPr>
                <a:t>front = 0</a:t>
              </a:r>
            </a:p>
          </p:txBody>
        </p:sp>
        <p:sp>
          <p:nvSpPr>
            <p:cNvPr id="13324" name="Freeform 46"/>
            <p:cNvSpPr>
              <a:spLocks/>
            </p:cNvSpPr>
            <p:nvPr/>
          </p:nvSpPr>
          <p:spPr bwMode="auto">
            <a:xfrm flipH="1" flipV="1">
              <a:off x="1726" y="1008"/>
              <a:ext cx="242" cy="242"/>
            </a:xfrm>
            <a:custGeom>
              <a:avLst/>
              <a:gdLst>
                <a:gd name="T0" fmla="*/ 248 w 240"/>
                <a:gd name="T1" fmla="*/ 248 h 240"/>
                <a:gd name="T2" fmla="*/ 48 w 240"/>
                <a:gd name="T3" fmla="*/ 200 h 240"/>
                <a:gd name="T4" fmla="*/ 0 w 240"/>
                <a:gd name="T5" fmla="*/ 0 h 240"/>
                <a:gd name="T6" fmla="*/ 0 60000 65536"/>
                <a:gd name="T7" fmla="*/ 0 60000 65536"/>
                <a:gd name="T8" fmla="*/ 0 60000 65536"/>
                <a:gd name="T9" fmla="*/ 0 w 240"/>
                <a:gd name="T10" fmla="*/ 0 h 240"/>
                <a:gd name="T11" fmla="*/ 240 w 240"/>
                <a:gd name="T12" fmla="*/ 240 h 2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0" h="240">
                  <a:moveTo>
                    <a:pt x="240" y="240"/>
                  </a:moveTo>
                  <a:cubicBezTo>
                    <a:pt x="164" y="236"/>
                    <a:pt x="88" y="232"/>
                    <a:pt x="48" y="192"/>
                  </a:cubicBezTo>
                  <a:cubicBezTo>
                    <a:pt x="8" y="152"/>
                    <a:pt x="4" y="76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2000" b="1" kern="1200"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sp>
        <p:nvSpPr>
          <p:cNvPr id="45" name="Title 1"/>
          <p:cNvSpPr txBox="1">
            <a:spLocks/>
          </p:cNvSpPr>
          <p:nvPr/>
        </p:nvSpPr>
        <p:spPr>
          <a:xfrm>
            <a:off x="1714500" y="173772"/>
            <a:ext cx="5727080" cy="626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IN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Array Implementation of Queues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399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1" grpId="0" build="p" bldLvl="4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828932" y="835147"/>
            <a:ext cx="7837752" cy="339407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altLang="en-US" b="1" dirty="0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The size of the queue depends on the number and order of </a:t>
            </a:r>
            <a:r>
              <a:rPr lang="en-IN" altLang="en-US" b="1" dirty="0" err="1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enqueue</a:t>
            </a:r>
            <a:r>
              <a:rPr lang="en-IN" altLang="en-US" b="1" dirty="0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 and </a:t>
            </a:r>
            <a:r>
              <a:rPr lang="en-IN" altLang="en-US" b="1" dirty="0" err="1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dequeue</a:t>
            </a:r>
            <a:r>
              <a:rPr lang="en-IN" altLang="en-US" b="1" dirty="0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altLang="en-US" b="1" dirty="0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It may be situation where memory is available but </a:t>
            </a:r>
            <a:r>
              <a:rPr lang="en-IN" altLang="en-US" b="1" dirty="0" err="1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enqueue</a:t>
            </a:r>
            <a:r>
              <a:rPr lang="en-IN" altLang="en-US" b="1" dirty="0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 is not possible.</a:t>
            </a:r>
            <a:endParaRPr lang="en-US" altLang="en-US" b="1" dirty="0">
              <a:solidFill>
                <a:srgbClr val="002060"/>
              </a:solidFill>
              <a:latin typeface="Gabriola" panose="04040605051002020D02" pitchFamily="82" charset="0"/>
              <a:cs typeface="Times New Roman" pitchFamily="18" charset="0"/>
            </a:endParaRPr>
          </a:p>
        </p:txBody>
      </p:sp>
      <p:sp>
        <p:nvSpPr>
          <p:cNvPr id="31" name="Title 1"/>
          <p:cNvSpPr>
            <a:spLocks noGrp="1"/>
          </p:cNvSpPr>
          <p:nvPr>
            <p:ph type="title" idx="4294967295"/>
          </p:nvPr>
        </p:nvSpPr>
        <p:spPr>
          <a:xfrm>
            <a:off x="1642946" y="87313"/>
            <a:ext cx="4891204" cy="74260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Problem With Array Implementation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  <p:sp>
        <p:nvSpPr>
          <p:cNvPr id="80902" name="Rectangle 11"/>
          <p:cNvSpPr>
            <a:spLocks noChangeArrowheads="1"/>
          </p:cNvSpPr>
          <p:nvPr/>
        </p:nvSpPr>
        <p:spPr bwMode="auto">
          <a:xfrm>
            <a:off x="2571750" y="3028950"/>
            <a:ext cx="3429000" cy="457200"/>
          </a:xfrm>
          <a:prstGeom prst="rect">
            <a:avLst/>
          </a:prstGeom>
          <a:solidFill>
            <a:schemeClr val="hlink"/>
          </a:solidFill>
          <a:ln w="31750">
            <a:solidFill>
              <a:srgbClr val="8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kern="120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112644" name="Rectangle 4"/>
          <p:cNvSpPr>
            <a:spLocks noChangeArrowheads="1"/>
          </p:cNvSpPr>
          <p:nvPr/>
        </p:nvSpPr>
        <p:spPr bwMode="auto">
          <a:xfrm>
            <a:off x="2571750" y="3028950"/>
            <a:ext cx="400050" cy="457200"/>
          </a:xfrm>
          <a:prstGeom prst="rect">
            <a:avLst/>
          </a:prstGeom>
          <a:solidFill>
            <a:srgbClr val="CCFFFF"/>
          </a:solidFill>
          <a:ln w="31750">
            <a:solidFill>
              <a:srgbClr val="8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kern="120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0904" name="Rectangle 5"/>
          <p:cNvSpPr>
            <a:spLocks noChangeArrowheads="1"/>
          </p:cNvSpPr>
          <p:nvPr/>
        </p:nvSpPr>
        <p:spPr bwMode="auto">
          <a:xfrm>
            <a:off x="2971800" y="3028950"/>
            <a:ext cx="400050" cy="457200"/>
          </a:xfrm>
          <a:prstGeom prst="rect">
            <a:avLst/>
          </a:prstGeom>
          <a:solidFill>
            <a:srgbClr val="CCFFFF"/>
          </a:solidFill>
          <a:ln w="31750">
            <a:solidFill>
              <a:srgbClr val="8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kern="120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0905" name="Rectangle 6"/>
          <p:cNvSpPr>
            <a:spLocks noChangeArrowheads="1"/>
          </p:cNvSpPr>
          <p:nvPr/>
        </p:nvSpPr>
        <p:spPr bwMode="auto">
          <a:xfrm>
            <a:off x="3371850" y="3028950"/>
            <a:ext cx="400050" cy="457200"/>
          </a:xfrm>
          <a:prstGeom prst="rect">
            <a:avLst/>
          </a:prstGeom>
          <a:solidFill>
            <a:srgbClr val="CCFFFF"/>
          </a:solidFill>
          <a:ln w="31750">
            <a:solidFill>
              <a:srgbClr val="8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kern="120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0906" name="Rectangle 7"/>
          <p:cNvSpPr>
            <a:spLocks noChangeArrowheads="1"/>
          </p:cNvSpPr>
          <p:nvPr/>
        </p:nvSpPr>
        <p:spPr bwMode="auto">
          <a:xfrm>
            <a:off x="3771900" y="3028950"/>
            <a:ext cx="400050" cy="457200"/>
          </a:xfrm>
          <a:prstGeom prst="rect">
            <a:avLst/>
          </a:prstGeom>
          <a:solidFill>
            <a:srgbClr val="CCFFFF"/>
          </a:solidFill>
          <a:ln w="31750">
            <a:solidFill>
              <a:srgbClr val="8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kern="120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grpSp>
        <p:nvGrpSpPr>
          <p:cNvPr id="2" name="Group 14"/>
          <p:cNvGrpSpPr>
            <a:grpSpLocks/>
          </p:cNvGrpSpPr>
          <p:nvPr/>
        </p:nvGrpSpPr>
        <p:grpSpPr bwMode="auto">
          <a:xfrm>
            <a:off x="2502694" y="3466172"/>
            <a:ext cx="541735" cy="742950"/>
            <a:chOff x="1142" y="2880"/>
            <a:chExt cx="455" cy="624"/>
          </a:xfrm>
        </p:grpSpPr>
        <p:sp>
          <p:nvSpPr>
            <p:cNvPr id="80924" name="Text Box 12"/>
            <p:cNvSpPr txBox="1">
              <a:spLocks noChangeArrowheads="1"/>
            </p:cNvSpPr>
            <p:nvPr/>
          </p:nvSpPr>
          <p:spPr bwMode="auto">
            <a:xfrm>
              <a:off x="1142" y="3194"/>
              <a:ext cx="455" cy="310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r>
                <a:rPr lang="en-US" altLang="en-US" sz="1800" b="1" kern="1200" dirty="0">
                  <a:solidFill>
                    <a:srgbClr val="FF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80925" name="Line 13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288"/>
            </a:xfrm>
            <a:prstGeom prst="line">
              <a:avLst/>
            </a:prstGeom>
            <a:noFill/>
            <a:ln w="3175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kern="1200">
                <a:solidFill>
                  <a:prstClr val="black"/>
                </a:solidFill>
                <a:latin typeface="Trebuchet MS"/>
                <a:ea typeface="+mn-ea"/>
                <a:cs typeface="+mn-cs"/>
              </a:endParaRPr>
            </a:p>
          </p:txBody>
        </p:sp>
      </p:grpSp>
      <p:grpSp>
        <p:nvGrpSpPr>
          <p:cNvPr id="3" name="Group 15"/>
          <p:cNvGrpSpPr>
            <a:grpSpLocks/>
          </p:cNvGrpSpPr>
          <p:nvPr/>
        </p:nvGrpSpPr>
        <p:grpSpPr bwMode="auto">
          <a:xfrm>
            <a:off x="3657598" y="3481040"/>
            <a:ext cx="472678" cy="742950"/>
            <a:chOff x="1142" y="2880"/>
            <a:chExt cx="397" cy="624"/>
          </a:xfrm>
        </p:grpSpPr>
        <p:sp>
          <p:nvSpPr>
            <p:cNvPr id="80922" name="Text Box 16"/>
            <p:cNvSpPr txBox="1">
              <a:spLocks noChangeArrowheads="1"/>
            </p:cNvSpPr>
            <p:nvPr/>
          </p:nvSpPr>
          <p:spPr bwMode="auto">
            <a:xfrm>
              <a:off x="1142" y="3194"/>
              <a:ext cx="397" cy="310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r>
                <a:rPr lang="en-US" altLang="en-US" sz="1800" b="1" kern="1200" dirty="0">
                  <a:solidFill>
                    <a:srgbClr val="FF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80923" name="Line 17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288"/>
            </a:xfrm>
            <a:prstGeom prst="line">
              <a:avLst/>
            </a:prstGeom>
            <a:noFill/>
            <a:ln w="3175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kern="1200">
                <a:solidFill>
                  <a:prstClr val="black"/>
                </a:solidFill>
                <a:latin typeface="Trebuchet MS"/>
                <a:ea typeface="+mn-ea"/>
                <a:cs typeface="+mn-cs"/>
              </a:endParaRPr>
            </a:p>
          </p:txBody>
        </p:sp>
      </p:grpSp>
      <p:sp>
        <p:nvSpPr>
          <p:cNvPr id="112658" name="Rectangle 18"/>
          <p:cNvSpPr>
            <a:spLocks noChangeArrowheads="1"/>
          </p:cNvSpPr>
          <p:nvPr/>
        </p:nvSpPr>
        <p:spPr bwMode="auto">
          <a:xfrm>
            <a:off x="4171950" y="3028950"/>
            <a:ext cx="400050" cy="457200"/>
          </a:xfrm>
          <a:prstGeom prst="rect">
            <a:avLst/>
          </a:prstGeom>
          <a:solidFill>
            <a:srgbClr val="CCFFFF"/>
          </a:solidFill>
          <a:ln w="31750">
            <a:solidFill>
              <a:srgbClr val="8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kern="120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grpSp>
        <p:nvGrpSpPr>
          <p:cNvPr id="4" name="Group 19"/>
          <p:cNvGrpSpPr>
            <a:grpSpLocks/>
          </p:cNvGrpSpPr>
          <p:nvPr/>
        </p:nvGrpSpPr>
        <p:grpSpPr bwMode="auto">
          <a:xfrm>
            <a:off x="3992167" y="3488474"/>
            <a:ext cx="472678" cy="742950"/>
            <a:chOff x="1142" y="2880"/>
            <a:chExt cx="397" cy="624"/>
          </a:xfrm>
        </p:grpSpPr>
        <p:sp>
          <p:nvSpPr>
            <p:cNvPr id="80920" name="Text Box 20"/>
            <p:cNvSpPr txBox="1">
              <a:spLocks noChangeArrowheads="1"/>
            </p:cNvSpPr>
            <p:nvPr/>
          </p:nvSpPr>
          <p:spPr bwMode="auto">
            <a:xfrm>
              <a:off x="1142" y="3194"/>
              <a:ext cx="397" cy="310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r>
                <a:rPr lang="en-US" altLang="en-US" sz="1800" b="1" kern="1200" dirty="0">
                  <a:solidFill>
                    <a:srgbClr val="FF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80921" name="Line 21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288"/>
            </a:xfrm>
            <a:prstGeom prst="line">
              <a:avLst/>
            </a:prstGeom>
            <a:noFill/>
            <a:ln w="3175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kern="1200">
                <a:solidFill>
                  <a:prstClr val="black"/>
                </a:solidFill>
                <a:latin typeface="Trebuchet MS"/>
                <a:ea typeface="+mn-ea"/>
                <a:cs typeface="+mn-cs"/>
              </a:endParaRPr>
            </a:p>
          </p:txBody>
        </p:sp>
      </p:grpSp>
      <p:sp>
        <p:nvSpPr>
          <p:cNvPr id="112662" name="Text Box 22"/>
          <p:cNvSpPr txBox="1">
            <a:spLocks noChangeArrowheads="1"/>
          </p:cNvSpPr>
          <p:nvPr/>
        </p:nvSpPr>
        <p:spPr bwMode="auto">
          <a:xfrm>
            <a:off x="2862263" y="1945166"/>
            <a:ext cx="98135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 dirty="0">
                <a:solidFill>
                  <a:srgbClr val="B4DCFA">
                    <a:lumMod val="50000"/>
                  </a:srgbClr>
                </a:solidFill>
                <a:latin typeface="Gabriola" panose="04040605051002020D02" pitchFamily="82" charset="0"/>
                <a:ea typeface="+mn-ea"/>
                <a:cs typeface="+mn-cs"/>
              </a:rPr>
              <a:t>ENQUEUE</a:t>
            </a:r>
          </a:p>
        </p:txBody>
      </p:sp>
      <p:grpSp>
        <p:nvGrpSpPr>
          <p:cNvPr id="5" name="Group 23"/>
          <p:cNvGrpSpPr>
            <a:grpSpLocks/>
          </p:cNvGrpSpPr>
          <p:nvPr/>
        </p:nvGrpSpPr>
        <p:grpSpPr bwMode="auto">
          <a:xfrm>
            <a:off x="2800350" y="3463850"/>
            <a:ext cx="541735" cy="742950"/>
            <a:chOff x="1142" y="2880"/>
            <a:chExt cx="455" cy="624"/>
          </a:xfrm>
        </p:grpSpPr>
        <p:sp>
          <p:nvSpPr>
            <p:cNvPr id="80918" name="Text Box 24"/>
            <p:cNvSpPr txBox="1">
              <a:spLocks noChangeArrowheads="1"/>
            </p:cNvSpPr>
            <p:nvPr/>
          </p:nvSpPr>
          <p:spPr bwMode="auto">
            <a:xfrm>
              <a:off x="1142" y="3194"/>
              <a:ext cx="455" cy="310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r>
                <a:rPr lang="en-US" altLang="en-US" sz="1800" b="1" kern="1200" dirty="0">
                  <a:solidFill>
                    <a:srgbClr val="FF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80919" name="Line 25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288"/>
            </a:xfrm>
            <a:prstGeom prst="line">
              <a:avLst/>
            </a:prstGeom>
            <a:noFill/>
            <a:ln w="3175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kern="1200">
                <a:solidFill>
                  <a:prstClr val="black"/>
                </a:solidFill>
                <a:latin typeface="Trebuchet MS"/>
                <a:ea typeface="+mn-ea"/>
                <a:cs typeface="+mn-cs"/>
              </a:endParaRPr>
            </a:p>
          </p:txBody>
        </p:sp>
      </p:grpSp>
      <p:sp>
        <p:nvSpPr>
          <p:cNvPr id="112666" name="Text Box 26"/>
          <p:cNvSpPr txBox="1">
            <a:spLocks noChangeArrowheads="1"/>
          </p:cNvSpPr>
          <p:nvPr/>
        </p:nvSpPr>
        <p:spPr bwMode="auto">
          <a:xfrm>
            <a:off x="4597598" y="1935622"/>
            <a:ext cx="9845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 dirty="0">
                <a:solidFill>
                  <a:srgbClr val="B4DCFA">
                    <a:lumMod val="50000"/>
                  </a:srgbClr>
                </a:solidFill>
                <a:latin typeface="Gabriola" panose="04040605051002020D02" pitchFamily="82" charset="0"/>
                <a:ea typeface="+mn-ea"/>
                <a:cs typeface="+mn-cs"/>
              </a:rPr>
              <a:t>DEQUEUE</a:t>
            </a:r>
          </a:p>
        </p:txBody>
      </p:sp>
      <p:sp>
        <p:nvSpPr>
          <p:cNvPr id="112667" name="Text Box 27"/>
          <p:cNvSpPr txBox="1">
            <a:spLocks noChangeArrowheads="1"/>
          </p:cNvSpPr>
          <p:nvPr/>
        </p:nvSpPr>
        <p:spPr bwMode="auto">
          <a:xfrm>
            <a:off x="2356074" y="2387712"/>
            <a:ext cx="386035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 dirty="0">
                <a:solidFill>
                  <a:srgbClr val="B4DCFA">
                    <a:lumMod val="50000"/>
                  </a:srgbClr>
                </a:solidFill>
                <a:latin typeface="Gabriola" panose="04040605051002020D02" pitchFamily="82" charset="0"/>
                <a:ea typeface="+mn-ea"/>
                <a:cs typeface="+mn-cs"/>
              </a:rPr>
              <a:t>Effective queuing storage area of array gets reduced.</a:t>
            </a:r>
          </a:p>
        </p:txBody>
      </p:sp>
      <p:sp>
        <p:nvSpPr>
          <p:cNvPr id="112668" name="Text Box 28"/>
          <p:cNvSpPr txBox="1">
            <a:spLocks noChangeArrowheads="1"/>
          </p:cNvSpPr>
          <p:nvPr/>
        </p:nvSpPr>
        <p:spPr bwMode="auto">
          <a:xfrm>
            <a:off x="4229101" y="4343400"/>
            <a:ext cx="230383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kern="1200" dirty="0">
                <a:solidFill>
                  <a:srgbClr val="B4DCFA">
                    <a:lumMod val="50000"/>
                  </a:srgbClr>
                </a:solidFill>
                <a:latin typeface="Gabriola" panose="04040605051002020D02" pitchFamily="82" charset="0"/>
                <a:ea typeface="+mn-ea"/>
                <a:cs typeface="+mn-cs"/>
              </a:rPr>
              <a:t>Use of circular array indexing</a:t>
            </a:r>
          </a:p>
        </p:txBody>
      </p:sp>
      <p:sp>
        <p:nvSpPr>
          <p:cNvPr id="80916" name="Text Box 29"/>
          <p:cNvSpPr txBox="1">
            <a:spLocks noChangeArrowheads="1"/>
          </p:cNvSpPr>
          <p:nvPr/>
        </p:nvSpPr>
        <p:spPr bwMode="auto">
          <a:xfrm>
            <a:off x="2628900" y="2686050"/>
            <a:ext cx="2856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2000" b="1" kern="1200" dirty="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rPr>
              <a:t>0</a:t>
            </a:r>
          </a:p>
        </p:txBody>
      </p:sp>
      <p:sp>
        <p:nvSpPr>
          <p:cNvPr id="80917" name="Text Box 30"/>
          <p:cNvSpPr txBox="1">
            <a:spLocks noChangeArrowheads="1"/>
          </p:cNvSpPr>
          <p:nvPr/>
        </p:nvSpPr>
        <p:spPr bwMode="auto">
          <a:xfrm>
            <a:off x="5715000" y="2686050"/>
            <a:ext cx="3064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 dirty="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rPr>
              <a:t>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1461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2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12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6" dur="500"/>
                                        <p:tgtEl>
                                          <p:spTgt spid="1126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1" dur="500"/>
                                        <p:tgtEl>
                                          <p:spTgt spid="1126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112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1" dur="500"/>
                                        <p:tgtEl>
                                          <p:spTgt spid="1126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112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2" dur="500"/>
                                        <p:tgtEl>
                                          <p:spTgt spid="112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44" grpId="0" animBg="1"/>
      <p:bldP spid="112658" grpId="0" animBg="1"/>
      <p:bldP spid="112662" grpId="0"/>
      <p:bldP spid="112662" grpId="1"/>
      <p:bldP spid="112666" grpId="0"/>
      <p:bldP spid="112666" grpId="1"/>
      <p:bldP spid="112667" grpId="0"/>
      <p:bldP spid="11266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74803" y="1065871"/>
            <a:ext cx="7106114" cy="373472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In a queue, insertions occur at one end, deletions at the other end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Operations at the front of a singly-linked list (SLL) are O(1), but at the other end they are O(n)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Because you have to find the last element each time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BUT: there is a simple way to use a singly-linked list to implement both insertions and deletions in O(1) time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You always need a pointer to the first thing in the list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You can keep an additional pointer to the </a:t>
            </a:r>
            <a:r>
              <a:rPr lang="en-US" altLang="en-US" sz="2400" b="1" i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last</a:t>
            </a: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 thing in the list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46077" y="164737"/>
            <a:ext cx="5312284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Linked List Implementation of Queues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0546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40419" y="800100"/>
            <a:ext cx="7036419" cy="40005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In an SLL you can easily find the successor of a node, but not its predecessor	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Remember, pointers (references) are one-way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If you know where the </a:t>
            </a:r>
            <a:r>
              <a:rPr lang="en-US" altLang="en-US" sz="2400" b="1" i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last</a:t>
            </a: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 node in a list is, it’s hard to remove that node, but it’s easy to add a node after it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Hence,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Use the </a:t>
            </a:r>
            <a:r>
              <a:rPr lang="en-US" altLang="en-US" sz="2400" b="1" i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first</a:t>
            </a: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 element in an SLL as the </a:t>
            </a:r>
            <a:r>
              <a:rPr lang="en-US" altLang="en-US" sz="2400" b="1" i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front</a:t>
            </a: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 of the queue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Use the </a:t>
            </a:r>
            <a:r>
              <a:rPr lang="en-US" altLang="en-US" sz="2400" b="1" i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last</a:t>
            </a: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 element in an SLL as the </a:t>
            </a:r>
            <a:r>
              <a:rPr lang="en-US" altLang="en-US" sz="2400" b="1" i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rear</a:t>
            </a: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 of the queue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Keep pointers to </a:t>
            </a:r>
            <a:r>
              <a:rPr lang="en-US" altLang="en-US" sz="2400" b="1" i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both</a:t>
            </a:r>
            <a:r>
              <a:rPr lang="en-US" altLang="en-US" sz="24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 the front and the rear of the SLL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46077" y="164737"/>
            <a:ext cx="5312284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SLL Implementation of Queues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6505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0"/>
          <p:cNvGrpSpPr>
            <a:grpSpLocks/>
          </p:cNvGrpSpPr>
          <p:nvPr/>
        </p:nvGrpSpPr>
        <p:grpSpPr bwMode="auto">
          <a:xfrm>
            <a:off x="5886450" y="2539604"/>
            <a:ext cx="742950" cy="114300"/>
            <a:chOff x="1008" y="2304"/>
            <a:chExt cx="624" cy="96"/>
          </a:xfrm>
        </p:grpSpPr>
        <p:sp>
          <p:nvSpPr>
            <p:cNvPr id="19511" name="Oval 31"/>
            <p:cNvSpPr>
              <a:spLocks noChangeArrowheads="1"/>
            </p:cNvSpPr>
            <p:nvPr/>
          </p:nvSpPr>
          <p:spPr bwMode="auto">
            <a:xfrm>
              <a:off x="1008" y="2304"/>
              <a:ext cx="96" cy="96"/>
            </a:xfrm>
            <a:prstGeom prst="ellipse">
              <a:avLst/>
            </a:prstGeom>
            <a:solidFill>
              <a:schemeClr val="accent2"/>
            </a:solidFill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altLang="en-US" sz="1800" b="1" kern="120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19512" name="Line 32"/>
            <p:cNvSpPr>
              <a:spLocks noChangeShapeType="1"/>
            </p:cNvSpPr>
            <p:nvPr/>
          </p:nvSpPr>
          <p:spPr bwMode="auto">
            <a:xfrm>
              <a:off x="1056" y="2352"/>
              <a:ext cx="576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b="1" kern="1200"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sp>
        <p:nvSpPr>
          <p:cNvPr id="35884" name="Freeform 44"/>
          <p:cNvSpPr>
            <a:spLocks/>
          </p:cNvSpPr>
          <p:nvPr/>
        </p:nvSpPr>
        <p:spPr bwMode="auto">
          <a:xfrm>
            <a:off x="5932885" y="1672829"/>
            <a:ext cx="88106" cy="826294"/>
          </a:xfrm>
          <a:custGeom>
            <a:avLst/>
            <a:gdLst>
              <a:gd name="T0" fmla="*/ 2147483647 w 74"/>
              <a:gd name="T1" fmla="*/ 0 h 694"/>
              <a:gd name="T2" fmla="*/ 2147483647 w 74"/>
              <a:gd name="T3" fmla="*/ 2147483647 h 694"/>
              <a:gd name="T4" fmla="*/ 2147483647 w 74"/>
              <a:gd name="T5" fmla="*/ 2147483647 h 694"/>
              <a:gd name="T6" fmla="*/ 0 60000 65536"/>
              <a:gd name="T7" fmla="*/ 0 60000 65536"/>
              <a:gd name="T8" fmla="*/ 0 60000 65536"/>
              <a:gd name="T9" fmla="*/ 0 w 74"/>
              <a:gd name="T10" fmla="*/ 0 h 694"/>
              <a:gd name="T11" fmla="*/ 74 w 74"/>
              <a:gd name="T12" fmla="*/ 694 h 69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4" h="694">
                <a:moveTo>
                  <a:pt x="74" y="0"/>
                </a:moveTo>
                <a:cubicBezTo>
                  <a:pt x="63" y="55"/>
                  <a:pt x="18" y="212"/>
                  <a:pt x="9" y="328"/>
                </a:cubicBezTo>
                <a:cubicBezTo>
                  <a:pt x="0" y="444"/>
                  <a:pt x="16" y="618"/>
                  <a:pt x="18" y="694"/>
                </a:cubicBezTo>
              </a:path>
            </a:pathLst>
          </a:custGeom>
          <a:noFill/>
          <a:ln w="19050" cap="flat">
            <a:solidFill>
              <a:schemeClr val="hlink"/>
            </a:solidFill>
            <a:prstDash val="dash"/>
            <a:round/>
            <a:headEnd type="none" w="med" len="med"/>
            <a:tailEnd type="arrow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b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grpSp>
        <p:nvGrpSpPr>
          <p:cNvPr id="3" name="Group 81"/>
          <p:cNvGrpSpPr>
            <a:grpSpLocks/>
          </p:cNvGrpSpPr>
          <p:nvPr/>
        </p:nvGrpSpPr>
        <p:grpSpPr bwMode="auto">
          <a:xfrm>
            <a:off x="5900738" y="1485900"/>
            <a:ext cx="1771650" cy="1285875"/>
            <a:chOff x="3936" y="768"/>
            <a:chExt cx="1488" cy="1080"/>
          </a:xfrm>
        </p:grpSpPr>
        <p:sp>
          <p:nvSpPr>
            <p:cNvPr id="19499" name="Oval 46"/>
            <p:cNvSpPr>
              <a:spLocks noChangeArrowheads="1"/>
            </p:cNvSpPr>
            <p:nvPr/>
          </p:nvSpPr>
          <p:spPr bwMode="auto">
            <a:xfrm>
              <a:off x="4032" y="864"/>
              <a:ext cx="96" cy="96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altLang="en-US" sz="1800" b="1" kern="120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grpSp>
          <p:nvGrpSpPr>
            <p:cNvPr id="19500" name="Group 79"/>
            <p:cNvGrpSpPr>
              <a:grpSpLocks/>
            </p:cNvGrpSpPr>
            <p:nvPr/>
          </p:nvGrpSpPr>
          <p:grpSpPr bwMode="auto">
            <a:xfrm>
              <a:off x="3936" y="768"/>
              <a:ext cx="1488" cy="1080"/>
              <a:chOff x="3936" y="768"/>
              <a:chExt cx="1488" cy="1080"/>
            </a:xfrm>
          </p:grpSpPr>
          <p:sp>
            <p:nvSpPr>
              <p:cNvPr id="19501" name="Rectangle 22"/>
              <p:cNvSpPr>
                <a:spLocks noChangeArrowheads="1"/>
              </p:cNvSpPr>
              <p:nvPr/>
            </p:nvSpPr>
            <p:spPr bwMode="auto">
              <a:xfrm>
                <a:off x="4608" y="1605"/>
                <a:ext cx="288" cy="242"/>
              </a:xfrm>
              <a:prstGeom prst="rect">
                <a:avLst/>
              </a:prstGeom>
              <a:noFill/>
              <a:ln w="12700">
                <a:solidFill>
                  <a:schemeClr val="accent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r>
                  <a:rPr lang="en-US" altLang="en-US" sz="1800" b="1" kern="1200">
                    <a:solidFill>
                      <a:srgbClr val="3300FF"/>
                    </a:solidFill>
                    <a:latin typeface="Gabriola" panose="04040605051002020D02" pitchFamily="82" charset="0"/>
                    <a:ea typeface="+mn-ea"/>
                    <a:cs typeface="+mn-cs"/>
                  </a:rPr>
                  <a:t>17</a:t>
                </a:r>
              </a:p>
            </p:txBody>
          </p:sp>
          <p:grpSp>
            <p:nvGrpSpPr>
              <p:cNvPr id="19502" name="Group 78"/>
              <p:cNvGrpSpPr>
                <a:grpSpLocks/>
              </p:cNvGrpSpPr>
              <p:nvPr/>
            </p:nvGrpSpPr>
            <p:grpSpPr bwMode="auto">
              <a:xfrm>
                <a:off x="3936" y="768"/>
                <a:ext cx="1488" cy="1080"/>
                <a:chOff x="3936" y="768"/>
                <a:chExt cx="1488" cy="1080"/>
              </a:xfrm>
            </p:grpSpPr>
            <p:grpSp>
              <p:nvGrpSpPr>
                <p:cNvPr id="19503" name="Group 15"/>
                <p:cNvGrpSpPr>
                  <a:grpSpLocks/>
                </p:cNvGrpSpPr>
                <p:nvPr/>
              </p:nvGrpSpPr>
              <p:grpSpPr bwMode="auto">
                <a:xfrm>
                  <a:off x="4607" y="1605"/>
                  <a:ext cx="577" cy="243"/>
                  <a:chOff x="863" y="1536"/>
                  <a:chExt cx="577" cy="243"/>
                </a:xfrm>
              </p:grpSpPr>
              <p:sp>
                <p:nvSpPr>
                  <p:cNvPr id="19509" name="Rectangle 16"/>
                  <p:cNvSpPr>
                    <a:spLocks noChangeArrowheads="1"/>
                  </p:cNvSpPr>
                  <p:nvPr/>
                </p:nvSpPr>
                <p:spPr bwMode="auto">
                  <a:xfrm>
                    <a:off x="863" y="1537"/>
                    <a:ext cx="288" cy="242"/>
                  </a:xfrm>
                  <a:prstGeom prst="rect">
                    <a:avLst/>
                  </a:prstGeom>
                  <a:noFill/>
                  <a:ln w="12700">
                    <a:solidFill>
                      <a:schemeClr val="accent2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9pPr>
                  </a:lstStyle>
                  <a:p>
                    <a:pPr algn="ctr" defTabSz="6858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buClrTx/>
                    </a:pPr>
                    <a:endParaRPr lang="en-US" altLang="en-US" sz="1800" b="1" kern="1200">
                      <a:solidFill>
                        <a:srgbClr val="99CCFF"/>
                      </a:solidFill>
                      <a:latin typeface="Gabriola" panose="04040605051002020D02" pitchFamily="82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510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152" y="1536"/>
                    <a:ext cx="288" cy="242"/>
                  </a:xfrm>
                  <a:prstGeom prst="rect">
                    <a:avLst/>
                  </a:prstGeom>
                  <a:noFill/>
                  <a:ln w="12700">
                    <a:solidFill>
                      <a:schemeClr val="accent2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Times" panose="02020603050405020304" pitchFamily="18" charset="0"/>
                      </a:defRPr>
                    </a:lvl9pPr>
                  </a:lstStyle>
                  <a:p>
                    <a:pPr defTabSz="6858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buClrTx/>
                    </a:pPr>
                    <a:endParaRPr lang="en-US" altLang="en-US" sz="1800" b="1" kern="1200">
                      <a:solidFill>
                        <a:srgbClr val="000000"/>
                      </a:solidFill>
                      <a:latin typeface="Gabriola" panose="04040605051002020D02" pitchFamily="82" charset="0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9504" name="Oval 33"/>
                <p:cNvSpPr>
                  <a:spLocks noChangeArrowheads="1"/>
                </p:cNvSpPr>
                <p:nvPr/>
              </p:nvSpPr>
              <p:spPr bwMode="auto">
                <a:xfrm>
                  <a:off x="4992" y="1655"/>
                  <a:ext cx="96" cy="96"/>
                </a:xfrm>
                <a:prstGeom prst="ellipse">
                  <a:avLst/>
                </a:prstGeom>
                <a:solidFill>
                  <a:schemeClr val="accent2"/>
                </a:solidFill>
                <a:ln w="12700">
                  <a:solidFill>
                    <a:schemeClr val="accent2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505" name="Rectangle 47"/>
                <p:cNvSpPr>
                  <a:spLocks noChangeArrowheads="1"/>
                </p:cNvSpPr>
                <p:nvPr/>
              </p:nvSpPr>
              <p:spPr bwMode="auto">
                <a:xfrm>
                  <a:off x="3936" y="816"/>
                  <a:ext cx="288" cy="240"/>
                </a:xfrm>
                <a:prstGeom prst="rect">
                  <a:avLst/>
                </a:prstGeom>
                <a:noFill/>
                <a:ln w="12700">
                  <a:solidFill>
                    <a:schemeClr val="accent2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506" name="Text Box 48"/>
                <p:cNvSpPr txBox="1">
                  <a:spLocks noChangeArrowheads="1"/>
                </p:cNvSpPr>
                <p:nvPr/>
              </p:nvSpPr>
              <p:spPr bwMode="auto">
                <a:xfrm>
                  <a:off x="4464" y="768"/>
                  <a:ext cx="960" cy="54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rgbClr val="000000"/>
                      </a:solidFill>
                      <a:miter lim="800000"/>
                      <a:headEnd/>
                      <a:tailEnd type="none" w="lg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lrTx/>
                  </a:pPr>
                  <a:r>
                    <a:rPr lang="en-US" altLang="en-US" sz="1800" b="1" kern="1200">
                      <a:solidFill>
                        <a:srgbClr val="3300FF"/>
                      </a:solidFill>
                      <a:latin typeface="Gabriola" panose="04040605051002020D02" pitchFamily="82" charset="0"/>
                      <a:ea typeface="+mn-ea"/>
                      <a:cs typeface="+mn-cs"/>
                    </a:rPr>
                    <a:t>Node to be enqueued</a:t>
                  </a:r>
                </a:p>
              </p:txBody>
            </p:sp>
            <p:sp>
              <p:nvSpPr>
                <p:cNvPr id="19507" name="Line 50"/>
                <p:cNvSpPr>
                  <a:spLocks noChangeShapeType="1"/>
                </p:cNvSpPr>
                <p:nvPr/>
              </p:nvSpPr>
              <p:spPr bwMode="auto">
                <a:xfrm flipH="1">
                  <a:off x="4272" y="912"/>
                  <a:ext cx="192" cy="0"/>
                </a:xfrm>
                <a:prstGeom prst="line">
                  <a:avLst/>
                </a:prstGeom>
                <a:noFill/>
                <a:ln w="19050">
                  <a:solidFill>
                    <a:schemeClr val="accent2"/>
                  </a:solidFill>
                  <a:round/>
                  <a:headEnd/>
                  <a:tailEnd type="triangle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sz="1800" b="1" kern="1200"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508" name="Freeform 51"/>
                <p:cNvSpPr>
                  <a:spLocks/>
                </p:cNvSpPr>
                <p:nvPr/>
              </p:nvSpPr>
              <p:spPr bwMode="auto">
                <a:xfrm>
                  <a:off x="4107" y="954"/>
                  <a:ext cx="590" cy="628"/>
                </a:xfrm>
                <a:custGeom>
                  <a:avLst/>
                  <a:gdLst>
                    <a:gd name="T0" fmla="*/ 0 w 590"/>
                    <a:gd name="T1" fmla="*/ 0 h 628"/>
                    <a:gd name="T2" fmla="*/ 590 w 590"/>
                    <a:gd name="T3" fmla="*/ 628 h 628"/>
                    <a:gd name="T4" fmla="*/ 0 60000 65536"/>
                    <a:gd name="T5" fmla="*/ 0 60000 65536"/>
                    <a:gd name="T6" fmla="*/ 0 w 590"/>
                    <a:gd name="T7" fmla="*/ 0 h 628"/>
                    <a:gd name="T8" fmla="*/ 590 w 590"/>
                    <a:gd name="T9" fmla="*/ 628 h 628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590" h="628">
                      <a:moveTo>
                        <a:pt x="0" y="0"/>
                      </a:moveTo>
                      <a:lnTo>
                        <a:pt x="590" y="628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triangle" w="lg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sz="1800" b="1" kern="1200"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35892" name="Freeform 52"/>
          <p:cNvSpPr>
            <a:spLocks/>
          </p:cNvSpPr>
          <p:nvPr/>
        </p:nvSpPr>
        <p:spPr bwMode="auto">
          <a:xfrm>
            <a:off x="2472928" y="1543050"/>
            <a:ext cx="3527822" cy="219075"/>
          </a:xfrm>
          <a:custGeom>
            <a:avLst/>
            <a:gdLst>
              <a:gd name="T0" fmla="*/ 2147483647 w 2963"/>
              <a:gd name="T1" fmla="*/ 2147483647 h 184"/>
              <a:gd name="T2" fmla="*/ 2147483647 w 2963"/>
              <a:gd name="T3" fmla="*/ 2147483647 h 184"/>
              <a:gd name="T4" fmla="*/ 2147483647 w 2963"/>
              <a:gd name="T5" fmla="*/ 2147483647 h 184"/>
              <a:gd name="T6" fmla="*/ 2147483647 w 2963"/>
              <a:gd name="T7" fmla="*/ 2147483647 h 184"/>
              <a:gd name="T8" fmla="*/ 0 w 2963"/>
              <a:gd name="T9" fmla="*/ 2147483647 h 1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3"/>
              <a:gd name="T16" fmla="*/ 0 h 184"/>
              <a:gd name="T17" fmla="*/ 2963 w 2963"/>
              <a:gd name="T18" fmla="*/ 184 h 18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3" h="184">
                <a:moveTo>
                  <a:pt x="2963" y="100"/>
                </a:moveTo>
                <a:cubicBezTo>
                  <a:pt x="2868" y="89"/>
                  <a:pt x="2608" y="41"/>
                  <a:pt x="2381" y="25"/>
                </a:cubicBezTo>
                <a:cubicBezTo>
                  <a:pt x="2154" y="9"/>
                  <a:pt x="1878" y="0"/>
                  <a:pt x="1603" y="6"/>
                </a:cubicBezTo>
                <a:cubicBezTo>
                  <a:pt x="1328" y="12"/>
                  <a:pt x="998" y="32"/>
                  <a:pt x="731" y="62"/>
                </a:cubicBezTo>
                <a:cubicBezTo>
                  <a:pt x="464" y="92"/>
                  <a:pt x="152" y="159"/>
                  <a:pt x="0" y="184"/>
                </a:cubicBezTo>
              </a:path>
            </a:pathLst>
          </a:custGeom>
          <a:noFill/>
          <a:ln w="19050" cap="flat">
            <a:solidFill>
              <a:schemeClr val="hlink"/>
            </a:solidFill>
            <a:prstDash val="dash"/>
            <a:round/>
            <a:headEnd type="none" w="med" len="med"/>
            <a:tailEnd type="arrow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b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35893" name="Text Box 53"/>
          <p:cNvSpPr txBox="1">
            <a:spLocks noChangeArrowheads="1"/>
          </p:cNvSpPr>
          <p:nvPr/>
        </p:nvSpPr>
        <p:spPr bwMode="auto">
          <a:xfrm>
            <a:off x="1943100" y="3086100"/>
            <a:ext cx="417195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defTabSz="685800" eaLnBrk="0" fontAlgn="base" hangingPunct="0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2100" b="1" kern="1200" dirty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To </a:t>
            </a:r>
            <a:r>
              <a:rPr lang="en-US" altLang="en-US" sz="2100" b="1" kern="1200" dirty="0" err="1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enqueue</a:t>
            </a:r>
            <a:r>
              <a:rPr lang="en-US" altLang="en-US" sz="2100" b="1" kern="1200" dirty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 (add) a node:</a:t>
            </a:r>
          </a:p>
        </p:txBody>
      </p:sp>
      <p:sp>
        <p:nvSpPr>
          <p:cNvPr id="35894" name="Text Box 54"/>
          <p:cNvSpPr txBox="1">
            <a:spLocks noChangeArrowheads="1"/>
          </p:cNvSpPr>
          <p:nvPr/>
        </p:nvSpPr>
        <p:spPr bwMode="auto">
          <a:xfrm>
            <a:off x="2400300" y="3429000"/>
            <a:ext cx="394335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defTabSz="685800" eaLnBrk="0" fontAlgn="base" hangingPunct="0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2100" b="1" kern="1200" dirty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Find the current last node</a:t>
            </a:r>
          </a:p>
        </p:txBody>
      </p:sp>
      <p:sp>
        <p:nvSpPr>
          <p:cNvPr id="35895" name="Text Box 55"/>
          <p:cNvSpPr txBox="1">
            <a:spLocks noChangeArrowheads="1"/>
          </p:cNvSpPr>
          <p:nvPr/>
        </p:nvSpPr>
        <p:spPr bwMode="auto">
          <a:xfrm>
            <a:off x="2400300" y="3771900"/>
            <a:ext cx="474345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defTabSz="685800" eaLnBrk="0" fontAlgn="base" hangingPunct="0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2100" b="1" kern="120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Change it to point to the new last node</a:t>
            </a:r>
          </a:p>
        </p:txBody>
      </p:sp>
      <p:sp>
        <p:nvSpPr>
          <p:cNvPr id="35896" name="Text Box 56"/>
          <p:cNvSpPr txBox="1">
            <a:spLocks noChangeArrowheads="1"/>
          </p:cNvSpPr>
          <p:nvPr/>
        </p:nvSpPr>
        <p:spPr bwMode="auto">
          <a:xfrm>
            <a:off x="2400300" y="4114800"/>
            <a:ext cx="474345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defTabSz="685800" eaLnBrk="0" fontAlgn="base" hangingPunct="0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2100" b="1" kern="1200" dirty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Change the </a:t>
            </a:r>
            <a:r>
              <a:rPr lang="en-US" altLang="en-US" sz="2100" b="1" kern="1200" dirty="0">
                <a:solidFill>
                  <a:srgbClr val="3300FF"/>
                </a:solidFill>
                <a:latin typeface="Gabriola" panose="04040605051002020D02" pitchFamily="82" charset="0"/>
                <a:ea typeface="+mn-ea"/>
                <a:cs typeface="+mn-cs"/>
              </a:rPr>
              <a:t>last</a:t>
            </a:r>
            <a:r>
              <a:rPr lang="en-US" altLang="en-US" sz="2100" b="1" kern="1200" dirty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 pointer in the </a:t>
            </a:r>
            <a:r>
              <a:rPr lang="en-US" altLang="en-US" sz="21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list header</a:t>
            </a:r>
            <a:endParaRPr lang="en-US" altLang="en-US" sz="2100" b="1" kern="1200" dirty="0">
              <a:solidFill>
                <a:srgbClr val="00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grpSp>
        <p:nvGrpSpPr>
          <p:cNvPr id="7" name="Group 87"/>
          <p:cNvGrpSpPr>
            <a:grpSpLocks/>
          </p:cNvGrpSpPr>
          <p:nvPr/>
        </p:nvGrpSpPr>
        <p:grpSpPr bwMode="auto">
          <a:xfrm>
            <a:off x="1485900" y="1657350"/>
            <a:ext cx="4629150" cy="1103710"/>
            <a:chOff x="288" y="1392"/>
            <a:chExt cx="3888" cy="927"/>
          </a:xfrm>
        </p:grpSpPr>
        <p:sp>
          <p:nvSpPr>
            <p:cNvPr id="19475" name="Freeform 43"/>
            <p:cNvSpPr>
              <a:spLocks/>
            </p:cNvSpPr>
            <p:nvPr/>
          </p:nvSpPr>
          <p:spPr bwMode="auto">
            <a:xfrm>
              <a:off x="1056" y="1534"/>
              <a:ext cx="2550" cy="529"/>
            </a:xfrm>
            <a:custGeom>
              <a:avLst/>
              <a:gdLst>
                <a:gd name="T0" fmla="*/ 0 w 2550"/>
                <a:gd name="T1" fmla="*/ 2 h 529"/>
                <a:gd name="T2" fmla="*/ 624 w 2550"/>
                <a:gd name="T3" fmla="*/ 2 h 529"/>
                <a:gd name="T4" fmla="*/ 1125 w 2550"/>
                <a:gd name="T5" fmla="*/ 14 h 529"/>
                <a:gd name="T6" fmla="*/ 1650 w 2550"/>
                <a:gd name="T7" fmla="*/ 60 h 529"/>
                <a:gd name="T8" fmla="*/ 2175 w 2550"/>
                <a:gd name="T9" fmla="*/ 201 h 529"/>
                <a:gd name="T10" fmla="*/ 2550 w 2550"/>
                <a:gd name="T11" fmla="*/ 529 h 52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50"/>
                <a:gd name="T19" fmla="*/ 0 h 529"/>
                <a:gd name="T20" fmla="*/ 2550 w 2550"/>
                <a:gd name="T21" fmla="*/ 529 h 52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50" h="529">
                  <a:moveTo>
                    <a:pt x="0" y="2"/>
                  </a:moveTo>
                  <a:cubicBezTo>
                    <a:pt x="180" y="2"/>
                    <a:pt x="437" y="0"/>
                    <a:pt x="624" y="2"/>
                  </a:cubicBezTo>
                  <a:cubicBezTo>
                    <a:pt x="811" y="4"/>
                    <a:pt x="954" y="4"/>
                    <a:pt x="1125" y="14"/>
                  </a:cubicBezTo>
                  <a:cubicBezTo>
                    <a:pt x="1296" y="24"/>
                    <a:pt x="1475" y="29"/>
                    <a:pt x="1650" y="60"/>
                  </a:cubicBezTo>
                  <a:cubicBezTo>
                    <a:pt x="1825" y="91"/>
                    <a:pt x="2025" y="123"/>
                    <a:pt x="2175" y="201"/>
                  </a:cubicBezTo>
                  <a:cubicBezTo>
                    <a:pt x="2325" y="279"/>
                    <a:pt x="2472" y="461"/>
                    <a:pt x="2550" y="529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b="1" kern="1200"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grpSp>
          <p:nvGrpSpPr>
            <p:cNvPr id="19476" name="Group 85"/>
            <p:cNvGrpSpPr>
              <a:grpSpLocks/>
            </p:cNvGrpSpPr>
            <p:nvPr/>
          </p:nvGrpSpPr>
          <p:grpSpPr bwMode="auto">
            <a:xfrm>
              <a:off x="288" y="1392"/>
              <a:ext cx="3888" cy="927"/>
              <a:chOff x="288" y="1665"/>
              <a:chExt cx="3888" cy="927"/>
            </a:xfrm>
          </p:grpSpPr>
          <p:grpSp>
            <p:nvGrpSpPr>
              <p:cNvPr id="19477" name="Group 84"/>
              <p:cNvGrpSpPr>
                <a:grpSpLocks/>
              </p:cNvGrpSpPr>
              <p:nvPr/>
            </p:nvGrpSpPr>
            <p:grpSpPr bwMode="auto">
              <a:xfrm>
                <a:off x="1584" y="2343"/>
                <a:ext cx="2304" cy="243"/>
                <a:chOff x="1584" y="2071"/>
                <a:chExt cx="2304" cy="243"/>
              </a:xfrm>
            </p:grpSpPr>
            <p:sp>
              <p:nvSpPr>
                <p:cNvPr id="19496" name="Rectangle 21"/>
                <p:cNvSpPr>
                  <a:spLocks noChangeArrowheads="1"/>
                </p:cNvSpPr>
                <p:nvPr/>
              </p:nvSpPr>
              <p:spPr bwMode="auto">
                <a:xfrm>
                  <a:off x="3600" y="2072"/>
                  <a:ext cx="288" cy="24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algn="ctr"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r>
                    <a:rPr lang="en-US" altLang="en-US" sz="1800" b="1" kern="1200">
                      <a:solidFill>
                        <a:srgbClr val="000000"/>
                      </a:solidFill>
                      <a:latin typeface="Gabriola" panose="04040605051002020D02" pitchFamily="82" charset="0"/>
                      <a:ea typeface="+mn-ea"/>
                      <a:cs typeface="+mn-cs"/>
                    </a:rPr>
                    <a:t>23</a:t>
                  </a:r>
                </a:p>
              </p:txBody>
            </p:sp>
            <p:sp>
              <p:nvSpPr>
                <p:cNvPr id="19497" name="Rectangle 10"/>
                <p:cNvSpPr>
                  <a:spLocks noChangeArrowheads="1"/>
                </p:cNvSpPr>
                <p:nvPr/>
              </p:nvSpPr>
              <p:spPr bwMode="auto">
                <a:xfrm>
                  <a:off x="2591" y="2071"/>
                  <a:ext cx="288" cy="24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algn="ctr"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98" name="Rectangle 19"/>
                <p:cNvSpPr>
                  <a:spLocks noChangeArrowheads="1"/>
                </p:cNvSpPr>
                <p:nvPr/>
              </p:nvSpPr>
              <p:spPr bwMode="auto">
                <a:xfrm>
                  <a:off x="1584" y="2072"/>
                  <a:ext cx="288" cy="24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algn="ctr"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r>
                    <a:rPr lang="en-US" altLang="en-US" sz="1800" b="1" kern="1200">
                      <a:solidFill>
                        <a:srgbClr val="000000"/>
                      </a:solidFill>
                      <a:latin typeface="Gabriola" panose="04040605051002020D02" pitchFamily="82" charset="0"/>
                      <a:ea typeface="+mn-ea"/>
                      <a:cs typeface="+mn-cs"/>
                    </a:rPr>
                    <a:t>44</a:t>
                  </a:r>
                </a:p>
              </p:txBody>
            </p:sp>
          </p:grpSp>
          <p:grpSp>
            <p:nvGrpSpPr>
              <p:cNvPr id="19478" name="Group 83"/>
              <p:cNvGrpSpPr>
                <a:grpSpLocks/>
              </p:cNvGrpSpPr>
              <p:nvPr/>
            </p:nvGrpSpPr>
            <p:grpSpPr bwMode="auto">
              <a:xfrm>
                <a:off x="288" y="1665"/>
                <a:ext cx="3888" cy="927"/>
                <a:chOff x="288" y="1665"/>
                <a:chExt cx="3888" cy="927"/>
              </a:xfrm>
            </p:grpSpPr>
            <p:sp>
              <p:nvSpPr>
                <p:cNvPr id="19479" name="Rectangle 11"/>
                <p:cNvSpPr>
                  <a:spLocks noChangeArrowheads="1"/>
                </p:cNvSpPr>
                <p:nvPr/>
              </p:nvSpPr>
              <p:spPr bwMode="auto">
                <a:xfrm>
                  <a:off x="2880" y="2343"/>
                  <a:ext cx="288" cy="24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0" name="Rectangle 13"/>
                <p:cNvSpPr>
                  <a:spLocks noChangeArrowheads="1"/>
                </p:cNvSpPr>
                <p:nvPr/>
              </p:nvSpPr>
              <p:spPr bwMode="auto">
                <a:xfrm>
                  <a:off x="3600" y="2344"/>
                  <a:ext cx="288" cy="24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algn="ctr"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1" name="Rectangle 14"/>
                <p:cNvSpPr>
                  <a:spLocks noChangeArrowheads="1"/>
                </p:cNvSpPr>
                <p:nvPr/>
              </p:nvSpPr>
              <p:spPr bwMode="auto">
                <a:xfrm>
                  <a:off x="3888" y="2350"/>
                  <a:ext cx="288" cy="24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2" name="Oval 25"/>
                <p:cNvSpPr>
                  <a:spLocks noChangeArrowheads="1"/>
                </p:cNvSpPr>
                <p:nvPr/>
              </p:nvSpPr>
              <p:spPr bwMode="auto">
                <a:xfrm>
                  <a:off x="1968" y="2393"/>
                  <a:ext cx="96" cy="96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3" name="Line 26"/>
                <p:cNvSpPr>
                  <a:spLocks noChangeShapeType="1"/>
                </p:cNvSpPr>
                <p:nvPr/>
              </p:nvSpPr>
              <p:spPr bwMode="auto">
                <a:xfrm>
                  <a:off x="2016" y="2441"/>
                  <a:ext cx="57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sz="1800" b="1" kern="1200"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4" name="Oval 28"/>
                <p:cNvSpPr>
                  <a:spLocks noChangeArrowheads="1"/>
                </p:cNvSpPr>
                <p:nvPr/>
              </p:nvSpPr>
              <p:spPr bwMode="auto">
                <a:xfrm>
                  <a:off x="2976" y="2393"/>
                  <a:ext cx="96" cy="96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5" name="Line 29"/>
                <p:cNvSpPr>
                  <a:spLocks noChangeShapeType="1"/>
                </p:cNvSpPr>
                <p:nvPr/>
              </p:nvSpPr>
              <p:spPr bwMode="auto">
                <a:xfrm>
                  <a:off x="3024" y="2441"/>
                  <a:ext cx="57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sz="1800" b="1" kern="1200"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6" name="Oval 36"/>
                <p:cNvSpPr>
                  <a:spLocks noChangeArrowheads="1"/>
                </p:cNvSpPr>
                <p:nvPr/>
              </p:nvSpPr>
              <p:spPr bwMode="auto">
                <a:xfrm>
                  <a:off x="1008" y="2001"/>
                  <a:ext cx="96" cy="96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7" name="Rectangle 37"/>
                <p:cNvSpPr>
                  <a:spLocks noChangeArrowheads="1"/>
                </p:cNvSpPr>
                <p:nvPr/>
              </p:nvSpPr>
              <p:spPr bwMode="auto">
                <a:xfrm>
                  <a:off x="912" y="1953"/>
                  <a:ext cx="288" cy="24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8" name="Line 38"/>
                <p:cNvSpPr>
                  <a:spLocks noChangeShapeType="1"/>
                </p:cNvSpPr>
                <p:nvPr/>
              </p:nvSpPr>
              <p:spPr bwMode="auto">
                <a:xfrm>
                  <a:off x="1056" y="2049"/>
                  <a:ext cx="480" cy="288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sz="1800" b="1" kern="1200"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89" name="Text Box 39"/>
                <p:cNvSpPr txBox="1">
                  <a:spLocks noChangeArrowheads="1"/>
                </p:cNvSpPr>
                <p:nvPr/>
              </p:nvSpPr>
              <p:spPr bwMode="auto">
                <a:xfrm>
                  <a:off x="288" y="1665"/>
                  <a:ext cx="768" cy="54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buClrTx/>
                  </a:pPr>
                  <a:r>
                    <a:rPr lang="en-US" altLang="en-US" sz="1800" b="1" kern="1200" dirty="0">
                      <a:solidFill>
                        <a:srgbClr val="3300FF"/>
                      </a:solidFill>
                      <a:latin typeface="Gabriola" panose="04040605051002020D02" pitchFamily="82" charset="0"/>
                      <a:ea typeface="+mn-ea"/>
                      <a:cs typeface="+mn-cs"/>
                    </a:rPr>
                    <a:t>last</a:t>
                  </a:r>
                  <a:r>
                    <a:rPr lang="en-US" altLang="en-US" sz="1800" b="1" kern="1200" dirty="0">
                      <a:solidFill>
                        <a:srgbClr val="FFFF99"/>
                      </a:solidFill>
                      <a:latin typeface="Gabriola" panose="04040605051002020D02" pitchFamily="82" charset="0"/>
                      <a:ea typeface="+mn-ea"/>
                      <a:cs typeface="+mn-cs"/>
                    </a:rPr>
                    <a:t/>
                  </a:r>
                  <a:br>
                    <a:rPr lang="en-US" altLang="en-US" sz="1800" b="1" kern="1200" dirty="0">
                      <a:solidFill>
                        <a:srgbClr val="FFFF99"/>
                      </a:solidFill>
                      <a:latin typeface="Gabriola" panose="04040605051002020D02" pitchFamily="82" charset="0"/>
                      <a:ea typeface="+mn-ea"/>
                      <a:cs typeface="+mn-cs"/>
                    </a:rPr>
                  </a:br>
                  <a:r>
                    <a:rPr lang="en-US" altLang="en-US" sz="1800" b="1" kern="1200" dirty="0">
                      <a:solidFill>
                        <a:srgbClr val="3300FF"/>
                      </a:solidFill>
                      <a:latin typeface="Gabriola" panose="04040605051002020D02" pitchFamily="82" charset="0"/>
                      <a:ea typeface="+mn-ea"/>
                      <a:cs typeface="+mn-cs"/>
                    </a:rPr>
                    <a:t>first</a:t>
                  </a:r>
                </a:p>
              </p:txBody>
            </p:sp>
            <p:sp>
              <p:nvSpPr>
                <p:cNvPr id="19490" name="Oval 41"/>
                <p:cNvSpPr>
                  <a:spLocks noChangeArrowheads="1"/>
                </p:cNvSpPr>
                <p:nvPr/>
              </p:nvSpPr>
              <p:spPr bwMode="auto">
                <a:xfrm>
                  <a:off x="1008" y="1761"/>
                  <a:ext cx="96" cy="96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91" name="Rectangle 42"/>
                <p:cNvSpPr>
                  <a:spLocks noChangeArrowheads="1"/>
                </p:cNvSpPr>
                <p:nvPr/>
              </p:nvSpPr>
              <p:spPr bwMode="auto">
                <a:xfrm>
                  <a:off x="912" y="1713"/>
                  <a:ext cx="288" cy="24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92" name="Oval 71"/>
                <p:cNvSpPr>
                  <a:spLocks noChangeArrowheads="1"/>
                </p:cNvSpPr>
                <p:nvPr/>
              </p:nvSpPr>
              <p:spPr bwMode="auto">
                <a:xfrm>
                  <a:off x="3984" y="2408"/>
                  <a:ext cx="96" cy="96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93" name="Rectangle 7"/>
                <p:cNvSpPr>
                  <a:spLocks noChangeArrowheads="1"/>
                </p:cNvSpPr>
                <p:nvPr/>
              </p:nvSpPr>
              <p:spPr bwMode="auto">
                <a:xfrm>
                  <a:off x="1584" y="2345"/>
                  <a:ext cx="288" cy="24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algn="ctr"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94" name="Rectangle 8"/>
                <p:cNvSpPr>
                  <a:spLocks noChangeArrowheads="1"/>
                </p:cNvSpPr>
                <p:nvPr/>
              </p:nvSpPr>
              <p:spPr bwMode="auto">
                <a:xfrm>
                  <a:off x="1873" y="2344"/>
                  <a:ext cx="288" cy="24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endParaRPr lang="en-US" altLang="en-US" sz="1800" b="1" kern="1200">
                    <a:solidFill>
                      <a:srgbClr val="000000"/>
                    </a:solidFill>
                    <a:latin typeface="Gabriola" panose="04040605051002020D02" pitchFamily="8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9495" name="Rectangle 20"/>
                <p:cNvSpPr>
                  <a:spLocks noChangeArrowheads="1"/>
                </p:cNvSpPr>
                <p:nvPr/>
              </p:nvSpPr>
              <p:spPr bwMode="auto">
                <a:xfrm>
                  <a:off x="2592" y="2341"/>
                  <a:ext cx="288" cy="24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pPr algn="ctr" defTabSz="685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ClrTx/>
                  </a:pPr>
                  <a:r>
                    <a:rPr lang="en-US" altLang="en-US" sz="1800" b="1" kern="1200">
                      <a:solidFill>
                        <a:srgbClr val="000000"/>
                      </a:solidFill>
                      <a:latin typeface="Gabriola" panose="04040605051002020D02" pitchFamily="82" charset="0"/>
                      <a:ea typeface="+mn-ea"/>
                      <a:cs typeface="+mn-cs"/>
                    </a:rPr>
                    <a:t>97</a:t>
                  </a:r>
                </a:p>
              </p:txBody>
            </p:sp>
          </p:grpSp>
        </p:grpSp>
      </p:grpSp>
      <p:grpSp>
        <p:nvGrpSpPr>
          <p:cNvPr id="11" name="Group 86"/>
          <p:cNvGrpSpPr>
            <a:grpSpLocks/>
          </p:cNvGrpSpPr>
          <p:nvPr/>
        </p:nvGrpSpPr>
        <p:grpSpPr bwMode="auto">
          <a:xfrm>
            <a:off x="2457450" y="1822848"/>
            <a:ext cx="3723085" cy="1034653"/>
            <a:chOff x="1097" y="1531"/>
            <a:chExt cx="3127" cy="869"/>
          </a:xfrm>
        </p:grpSpPr>
        <p:sp>
          <p:nvSpPr>
            <p:cNvPr id="19473" name="Freeform 58"/>
            <p:cNvSpPr>
              <a:spLocks/>
            </p:cNvSpPr>
            <p:nvPr/>
          </p:nvSpPr>
          <p:spPr bwMode="auto">
            <a:xfrm>
              <a:off x="1097" y="1531"/>
              <a:ext cx="2522" cy="556"/>
            </a:xfrm>
            <a:custGeom>
              <a:avLst/>
              <a:gdLst>
                <a:gd name="T0" fmla="*/ 0 w 2522"/>
                <a:gd name="T1" fmla="*/ 3 h 556"/>
                <a:gd name="T2" fmla="*/ 694 w 2522"/>
                <a:gd name="T3" fmla="*/ 3 h 556"/>
                <a:gd name="T4" fmla="*/ 1125 w 2522"/>
                <a:gd name="T5" fmla="*/ 21 h 556"/>
                <a:gd name="T6" fmla="*/ 1669 w 2522"/>
                <a:gd name="T7" fmla="*/ 59 h 556"/>
                <a:gd name="T8" fmla="*/ 2176 w 2522"/>
                <a:gd name="T9" fmla="*/ 221 h 556"/>
                <a:gd name="T10" fmla="*/ 2522 w 2522"/>
                <a:gd name="T11" fmla="*/ 556 h 5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22"/>
                <a:gd name="T19" fmla="*/ 0 h 556"/>
                <a:gd name="T20" fmla="*/ 2522 w 2522"/>
                <a:gd name="T21" fmla="*/ 556 h 55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22" h="556">
                  <a:moveTo>
                    <a:pt x="0" y="3"/>
                  </a:moveTo>
                  <a:cubicBezTo>
                    <a:pt x="116" y="5"/>
                    <a:pt x="507" y="0"/>
                    <a:pt x="694" y="3"/>
                  </a:cubicBezTo>
                  <a:cubicBezTo>
                    <a:pt x="881" y="6"/>
                    <a:pt x="963" y="12"/>
                    <a:pt x="1125" y="21"/>
                  </a:cubicBezTo>
                  <a:cubicBezTo>
                    <a:pt x="1287" y="30"/>
                    <a:pt x="1494" y="26"/>
                    <a:pt x="1669" y="59"/>
                  </a:cubicBezTo>
                  <a:cubicBezTo>
                    <a:pt x="1844" y="92"/>
                    <a:pt x="2034" y="138"/>
                    <a:pt x="2176" y="221"/>
                  </a:cubicBezTo>
                  <a:cubicBezTo>
                    <a:pt x="2318" y="304"/>
                    <a:pt x="2450" y="486"/>
                    <a:pt x="2522" y="556"/>
                  </a:cubicBezTo>
                </a:path>
              </a:pathLst>
            </a:custGeom>
            <a:noFill/>
            <a:ln w="41275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b="1" kern="1200"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19474" name="Oval 73"/>
            <p:cNvSpPr>
              <a:spLocks noChangeArrowheads="1"/>
            </p:cNvSpPr>
            <p:nvPr/>
          </p:nvSpPr>
          <p:spPr bwMode="auto">
            <a:xfrm>
              <a:off x="3504" y="2016"/>
              <a:ext cx="720" cy="384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  <a:round/>
              <a:headEnd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altLang="en-US" sz="1800" b="1" kern="120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grpSp>
        <p:nvGrpSpPr>
          <p:cNvPr id="12" name="Group 70"/>
          <p:cNvGrpSpPr>
            <a:grpSpLocks/>
          </p:cNvGrpSpPr>
          <p:nvPr/>
        </p:nvGrpSpPr>
        <p:grpSpPr bwMode="auto">
          <a:xfrm>
            <a:off x="2400300" y="1821657"/>
            <a:ext cx="4208860" cy="670322"/>
            <a:chOff x="1069" y="1561"/>
            <a:chExt cx="3535" cy="563"/>
          </a:xfrm>
        </p:grpSpPr>
        <p:sp>
          <p:nvSpPr>
            <p:cNvPr id="19471" name="Freeform 59"/>
            <p:cNvSpPr>
              <a:spLocks/>
            </p:cNvSpPr>
            <p:nvPr/>
          </p:nvSpPr>
          <p:spPr bwMode="auto">
            <a:xfrm>
              <a:off x="1069" y="1561"/>
              <a:ext cx="3535" cy="558"/>
            </a:xfrm>
            <a:custGeom>
              <a:avLst/>
              <a:gdLst>
                <a:gd name="T0" fmla="*/ 0 w 3535"/>
                <a:gd name="T1" fmla="*/ 5 h 558"/>
                <a:gd name="T2" fmla="*/ 619 w 3535"/>
                <a:gd name="T3" fmla="*/ 5 h 558"/>
                <a:gd name="T4" fmla="*/ 1144 w 3535"/>
                <a:gd name="T5" fmla="*/ 33 h 558"/>
                <a:gd name="T6" fmla="*/ 1678 w 3535"/>
                <a:gd name="T7" fmla="*/ 70 h 558"/>
                <a:gd name="T8" fmla="*/ 2672 w 3535"/>
                <a:gd name="T9" fmla="*/ 261 h 558"/>
                <a:gd name="T10" fmla="*/ 3535 w 3535"/>
                <a:gd name="T11" fmla="*/ 558 h 55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535"/>
                <a:gd name="T19" fmla="*/ 0 h 558"/>
                <a:gd name="T20" fmla="*/ 3535 w 3535"/>
                <a:gd name="T21" fmla="*/ 558 h 55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535" h="558">
                  <a:moveTo>
                    <a:pt x="0" y="5"/>
                  </a:moveTo>
                  <a:cubicBezTo>
                    <a:pt x="103" y="5"/>
                    <a:pt x="428" y="0"/>
                    <a:pt x="619" y="5"/>
                  </a:cubicBezTo>
                  <a:cubicBezTo>
                    <a:pt x="810" y="10"/>
                    <a:pt x="968" y="22"/>
                    <a:pt x="1144" y="33"/>
                  </a:cubicBezTo>
                  <a:cubicBezTo>
                    <a:pt x="1320" y="44"/>
                    <a:pt x="1423" y="32"/>
                    <a:pt x="1678" y="70"/>
                  </a:cubicBezTo>
                  <a:cubicBezTo>
                    <a:pt x="1933" y="108"/>
                    <a:pt x="2363" y="180"/>
                    <a:pt x="2672" y="261"/>
                  </a:cubicBezTo>
                  <a:cubicBezTo>
                    <a:pt x="2981" y="342"/>
                    <a:pt x="3355" y="496"/>
                    <a:pt x="3535" y="558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b="1" kern="1200"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19472" name="Freeform 60"/>
            <p:cNvSpPr>
              <a:spLocks/>
            </p:cNvSpPr>
            <p:nvPr/>
          </p:nvSpPr>
          <p:spPr bwMode="auto">
            <a:xfrm>
              <a:off x="3120" y="1836"/>
              <a:ext cx="528" cy="288"/>
            </a:xfrm>
            <a:custGeom>
              <a:avLst/>
              <a:gdLst>
                <a:gd name="T0" fmla="*/ 0 w 528"/>
                <a:gd name="T1" fmla="*/ 0 h 288"/>
                <a:gd name="T2" fmla="*/ 336 w 528"/>
                <a:gd name="T3" fmla="*/ 0 h 288"/>
                <a:gd name="T4" fmla="*/ 48 w 528"/>
                <a:gd name="T5" fmla="*/ 48 h 288"/>
                <a:gd name="T6" fmla="*/ 432 w 528"/>
                <a:gd name="T7" fmla="*/ 48 h 288"/>
                <a:gd name="T8" fmla="*/ 144 w 528"/>
                <a:gd name="T9" fmla="*/ 96 h 288"/>
                <a:gd name="T10" fmla="*/ 528 w 528"/>
                <a:gd name="T11" fmla="*/ 144 h 288"/>
                <a:gd name="T12" fmla="*/ 240 w 528"/>
                <a:gd name="T13" fmla="*/ 192 h 288"/>
                <a:gd name="T14" fmla="*/ 528 w 528"/>
                <a:gd name="T15" fmla="*/ 192 h 288"/>
                <a:gd name="T16" fmla="*/ 288 w 528"/>
                <a:gd name="T17" fmla="*/ 288 h 28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528"/>
                <a:gd name="T28" fmla="*/ 0 h 288"/>
                <a:gd name="T29" fmla="*/ 528 w 528"/>
                <a:gd name="T30" fmla="*/ 288 h 28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528" h="288">
                  <a:moveTo>
                    <a:pt x="0" y="0"/>
                  </a:moveTo>
                  <a:lnTo>
                    <a:pt x="336" y="0"/>
                  </a:lnTo>
                  <a:lnTo>
                    <a:pt x="48" y="48"/>
                  </a:lnTo>
                  <a:lnTo>
                    <a:pt x="432" y="48"/>
                  </a:lnTo>
                  <a:lnTo>
                    <a:pt x="144" y="96"/>
                  </a:lnTo>
                  <a:lnTo>
                    <a:pt x="528" y="144"/>
                  </a:lnTo>
                  <a:lnTo>
                    <a:pt x="240" y="192"/>
                  </a:lnTo>
                  <a:lnTo>
                    <a:pt x="528" y="192"/>
                  </a:lnTo>
                  <a:lnTo>
                    <a:pt x="288" y="288"/>
                  </a:ln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b="1" kern="1200"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sp>
        <p:nvSpPr>
          <p:cNvPr id="57" name="Title 1"/>
          <p:cNvSpPr txBox="1">
            <a:spLocks/>
          </p:cNvSpPr>
          <p:nvPr/>
        </p:nvSpPr>
        <p:spPr>
          <a:xfrm>
            <a:off x="1646077" y="164737"/>
            <a:ext cx="5312284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err="1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Enqueueing</a:t>
            </a:r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 a Node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5290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5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5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5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588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3589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93" grpId="0" autoUpdateAnimBg="0"/>
      <p:bldP spid="35894" grpId="0" autoUpdateAnimBg="0"/>
      <p:bldP spid="35895" grpId="0" autoUpdateAnimBg="0"/>
      <p:bldP spid="35896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85119" y="3123408"/>
            <a:ext cx="6430962" cy="1487488"/>
          </a:xfrm>
        </p:spPr>
        <p:txBody>
          <a:bodyPr/>
          <a:lstStyle/>
          <a:p>
            <a:pPr eaLnBrk="1" hangingPunct="1"/>
            <a:r>
              <a:rPr lang="en-US" altLang="en-US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To </a:t>
            </a:r>
            <a:r>
              <a:rPr lang="en-US" altLang="en-US" b="1" dirty="0" err="1" smtClean="0">
                <a:solidFill>
                  <a:srgbClr val="FF0000"/>
                </a:solidFill>
                <a:latin typeface="Gabriola" panose="04040605051002020D02" pitchFamily="82" charset="0"/>
              </a:rPr>
              <a:t>dequeue</a:t>
            </a:r>
            <a:r>
              <a:rPr lang="en-US" altLang="en-US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 (remove) a node:</a:t>
            </a:r>
          </a:p>
          <a:p>
            <a:pPr lvl="1" eaLnBrk="1" hangingPunct="1"/>
            <a:r>
              <a:rPr lang="en-US" altLang="en-US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Copy the pointer from the first node into the header</a:t>
            </a:r>
          </a:p>
        </p:txBody>
      </p:sp>
      <p:sp>
        <p:nvSpPr>
          <p:cNvPr id="36903" name="Freeform 39"/>
          <p:cNvSpPr>
            <a:spLocks/>
          </p:cNvSpPr>
          <p:nvPr/>
        </p:nvSpPr>
        <p:spPr bwMode="auto">
          <a:xfrm>
            <a:off x="2386013" y="2228851"/>
            <a:ext cx="1164431" cy="745331"/>
          </a:xfrm>
          <a:custGeom>
            <a:avLst/>
            <a:gdLst>
              <a:gd name="T0" fmla="*/ 2147483647 w 978"/>
              <a:gd name="T1" fmla="*/ 2147483647 h 626"/>
              <a:gd name="T2" fmla="*/ 2147483647 w 978"/>
              <a:gd name="T3" fmla="*/ 2147483647 h 626"/>
              <a:gd name="T4" fmla="*/ 2147483647 w 978"/>
              <a:gd name="T5" fmla="*/ 2147483647 h 626"/>
              <a:gd name="T6" fmla="*/ 2147483647 w 978"/>
              <a:gd name="T7" fmla="*/ 2147483647 h 626"/>
              <a:gd name="T8" fmla="*/ 2147483647 w 978"/>
              <a:gd name="T9" fmla="*/ 0 h 6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78"/>
              <a:gd name="T16" fmla="*/ 0 h 626"/>
              <a:gd name="T17" fmla="*/ 978 w 978"/>
              <a:gd name="T18" fmla="*/ 626 h 62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78" h="626">
                <a:moveTo>
                  <a:pt x="978" y="319"/>
                </a:moveTo>
                <a:cubicBezTo>
                  <a:pt x="942" y="363"/>
                  <a:pt x="873" y="536"/>
                  <a:pt x="762" y="581"/>
                </a:cubicBezTo>
                <a:cubicBezTo>
                  <a:pt x="651" y="626"/>
                  <a:pt x="431" y="621"/>
                  <a:pt x="312" y="590"/>
                </a:cubicBezTo>
                <a:cubicBezTo>
                  <a:pt x="193" y="559"/>
                  <a:pt x="100" y="492"/>
                  <a:pt x="50" y="394"/>
                </a:cubicBezTo>
                <a:cubicBezTo>
                  <a:pt x="0" y="296"/>
                  <a:pt x="20" y="82"/>
                  <a:pt x="12" y="0"/>
                </a:cubicBezTo>
              </a:path>
            </a:pathLst>
          </a:custGeom>
          <a:noFill/>
          <a:ln w="19050" cap="flat">
            <a:solidFill>
              <a:schemeClr val="bg2"/>
            </a:solidFill>
            <a:prstDash val="dash"/>
            <a:round/>
            <a:headEnd type="none" w="med" len="med"/>
            <a:tailEnd type="arrow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b="1" kern="120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grpSp>
        <p:nvGrpSpPr>
          <p:cNvPr id="2" name="Group 55"/>
          <p:cNvGrpSpPr>
            <a:grpSpLocks/>
          </p:cNvGrpSpPr>
          <p:nvPr/>
        </p:nvGrpSpPr>
        <p:grpSpPr bwMode="auto">
          <a:xfrm>
            <a:off x="1485900" y="1672829"/>
            <a:ext cx="5829300" cy="1097756"/>
            <a:chOff x="288" y="1405"/>
            <a:chExt cx="4896" cy="922"/>
          </a:xfrm>
        </p:grpSpPr>
        <p:grpSp>
          <p:nvGrpSpPr>
            <p:cNvPr id="20490" name="Group 4"/>
            <p:cNvGrpSpPr>
              <a:grpSpLocks/>
            </p:cNvGrpSpPr>
            <p:nvPr/>
          </p:nvGrpSpPr>
          <p:grpSpPr bwMode="auto">
            <a:xfrm>
              <a:off x="1584" y="2080"/>
              <a:ext cx="577" cy="243"/>
              <a:chOff x="863" y="1536"/>
              <a:chExt cx="577" cy="243"/>
            </a:xfrm>
          </p:grpSpPr>
          <p:sp>
            <p:nvSpPr>
              <p:cNvPr id="20523" name="Rectangle 5"/>
              <p:cNvSpPr>
                <a:spLocks noChangeArrowheads="1"/>
              </p:cNvSpPr>
              <p:nvPr/>
            </p:nvSpPr>
            <p:spPr bwMode="auto">
              <a:xfrm>
                <a:off x="863" y="1537"/>
                <a:ext cx="288" cy="24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20524" name="Rectangle 6"/>
              <p:cNvSpPr>
                <a:spLocks noChangeArrowheads="1"/>
              </p:cNvSpPr>
              <p:nvPr/>
            </p:nvSpPr>
            <p:spPr bwMode="auto">
              <a:xfrm>
                <a:off x="1152" y="1536"/>
                <a:ext cx="288" cy="24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20491" name="Group 7"/>
            <p:cNvGrpSpPr>
              <a:grpSpLocks/>
            </p:cNvGrpSpPr>
            <p:nvPr/>
          </p:nvGrpSpPr>
          <p:grpSpPr bwMode="auto">
            <a:xfrm>
              <a:off x="2591" y="2083"/>
              <a:ext cx="577" cy="243"/>
              <a:chOff x="863" y="1536"/>
              <a:chExt cx="577" cy="243"/>
            </a:xfrm>
          </p:grpSpPr>
          <p:sp>
            <p:nvSpPr>
              <p:cNvPr id="20521" name="Rectangle 8"/>
              <p:cNvSpPr>
                <a:spLocks noChangeArrowheads="1"/>
              </p:cNvSpPr>
              <p:nvPr/>
            </p:nvSpPr>
            <p:spPr bwMode="auto">
              <a:xfrm>
                <a:off x="863" y="1537"/>
                <a:ext cx="288" cy="24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20522" name="Rectangle 9"/>
              <p:cNvSpPr>
                <a:spLocks noChangeArrowheads="1"/>
              </p:cNvSpPr>
              <p:nvPr/>
            </p:nvSpPr>
            <p:spPr bwMode="auto">
              <a:xfrm>
                <a:off x="1152" y="1536"/>
                <a:ext cx="288" cy="24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20492" name="Group 10"/>
            <p:cNvGrpSpPr>
              <a:grpSpLocks/>
            </p:cNvGrpSpPr>
            <p:nvPr/>
          </p:nvGrpSpPr>
          <p:grpSpPr bwMode="auto">
            <a:xfrm>
              <a:off x="3599" y="2083"/>
              <a:ext cx="577" cy="243"/>
              <a:chOff x="863" y="1536"/>
              <a:chExt cx="577" cy="243"/>
            </a:xfrm>
          </p:grpSpPr>
          <p:sp>
            <p:nvSpPr>
              <p:cNvPr id="20519" name="Rectangle 11"/>
              <p:cNvSpPr>
                <a:spLocks noChangeArrowheads="1"/>
              </p:cNvSpPr>
              <p:nvPr/>
            </p:nvSpPr>
            <p:spPr bwMode="auto">
              <a:xfrm>
                <a:off x="863" y="1537"/>
                <a:ext cx="288" cy="24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20520" name="Rectangle 12"/>
              <p:cNvSpPr>
                <a:spLocks noChangeArrowheads="1"/>
              </p:cNvSpPr>
              <p:nvPr/>
            </p:nvSpPr>
            <p:spPr bwMode="auto">
              <a:xfrm>
                <a:off x="1152" y="1536"/>
                <a:ext cx="288" cy="24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20493" name="Group 13"/>
            <p:cNvGrpSpPr>
              <a:grpSpLocks/>
            </p:cNvGrpSpPr>
            <p:nvPr/>
          </p:nvGrpSpPr>
          <p:grpSpPr bwMode="auto">
            <a:xfrm>
              <a:off x="4607" y="2083"/>
              <a:ext cx="577" cy="243"/>
              <a:chOff x="863" y="1536"/>
              <a:chExt cx="577" cy="243"/>
            </a:xfrm>
          </p:grpSpPr>
          <p:sp>
            <p:nvSpPr>
              <p:cNvPr id="20517" name="Rectangle 14"/>
              <p:cNvSpPr>
                <a:spLocks noChangeArrowheads="1"/>
              </p:cNvSpPr>
              <p:nvPr/>
            </p:nvSpPr>
            <p:spPr bwMode="auto">
              <a:xfrm>
                <a:off x="863" y="1537"/>
                <a:ext cx="288" cy="24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algn="ctr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20518" name="Rectangle 15"/>
              <p:cNvSpPr>
                <a:spLocks noChangeArrowheads="1"/>
              </p:cNvSpPr>
              <p:nvPr/>
            </p:nvSpPr>
            <p:spPr bwMode="auto">
              <a:xfrm>
                <a:off x="1152" y="1536"/>
                <a:ext cx="288" cy="24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20494" name="Rectangle 16"/>
            <p:cNvSpPr>
              <a:spLocks noChangeArrowheads="1"/>
            </p:cNvSpPr>
            <p:nvPr/>
          </p:nvSpPr>
          <p:spPr bwMode="auto">
            <a:xfrm>
              <a:off x="1584" y="2085"/>
              <a:ext cx="288" cy="24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rPr>
                <a:t>44</a:t>
              </a:r>
            </a:p>
          </p:txBody>
        </p:sp>
        <p:sp>
          <p:nvSpPr>
            <p:cNvPr id="20495" name="Rectangle 17"/>
            <p:cNvSpPr>
              <a:spLocks noChangeArrowheads="1"/>
            </p:cNvSpPr>
            <p:nvPr/>
          </p:nvSpPr>
          <p:spPr bwMode="auto">
            <a:xfrm>
              <a:off x="2592" y="2085"/>
              <a:ext cx="288" cy="24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rPr>
                <a:t>97</a:t>
              </a:r>
            </a:p>
          </p:txBody>
        </p:sp>
        <p:sp>
          <p:nvSpPr>
            <p:cNvPr id="20496" name="Rectangle 18"/>
            <p:cNvSpPr>
              <a:spLocks noChangeArrowheads="1"/>
            </p:cNvSpPr>
            <p:nvPr/>
          </p:nvSpPr>
          <p:spPr bwMode="auto">
            <a:xfrm>
              <a:off x="3600" y="2085"/>
              <a:ext cx="288" cy="24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rPr>
                <a:t>23</a:t>
              </a:r>
            </a:p>
          </p:txBody>
        </p:sp>
        <p:sp>
          <p:nvSpPr>
            <p:cNvPr id="20497" name="Rectangle 19"/>
            <p:cNvSpPr>
              <a:spLocks noChangeArrowheads="1"/>
            </p:cNvSpPr>
            <p:nvPr/>
          </p:nvSpPr>
          <p:spPr bwMode="auto">
            <a:xfrm>
              <a:off x="4608" y="2085"/>
              <a:ext cx="288" cy="24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rPr>
                <a:t>17</a:t>
              </a:r>
            </a:p>
          </p:txBody>
        </p:sp>
        <p:grpSp>
          <p:nvGrpSpPr>
            <p:cNvPr id="20498" name="Group 20"/>
            <p:cNvGrpSpPr>
              <a:grpSpLocks/>
            </p:cNvGrpSpPr>
            <p:nvPr/>
          </p:nvGrpSpPr>
          <p:grpSpPr bwMode="auto">
            <a:xfrm>
              <a:off x="1968" y="2133"/>
              <a:ext cx="624" cy="96"/>
              <a:chOff x="1008" y="2304"/>
              <a:chExt cx="624" cy="96"/>
            </a:xfrm>
          </p:grpSpPr>
          <p:sp>
            <p:nvSpPr>
              <p:cNvPr id="20515" name="Oval 21"/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20516" name="Line 22"/>
              <p:cNvSpPr>
                <a:spLocks noChangeShapeType="1"/>
              </p:cNvSpPr>
              <p:nvPr/>
            </p:nvSpPr>
            <p:spPr bwMode="auto">
              <a:xfrm>
                <a:off x="1056" y="2352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20499" name="Group 23"/>
            <p:cNvGrpSpPr>
              <a:grpSpLocks/>
            </p:cNvGrpSpPr>
            <p:nvPr/>
          </p:nvGrpSpPr>
          <p:grpSpPr bwMode="auto">
            <a:xfrm>
              <a:off x="2976" y="2133"/>
              <a:ext cx="624" cy="96"/>
              <a:chOff x="1008" y="2304"/>
              <a:chExt cx="624" cy="96"/>
            </a:xfrm>
          </p:grpSpPr>
          <p:sp>
            <p:nvSpPr>
              <p:cNvPr id="20513" name="Oval 24"/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20514" name="Line 25"/>
              <p:cNvSpPr>
                <a:spLocks noChangeShapeType="1"/>
              </p:cNvSpPr>
              <p:nvPr/>
            </p:nvSpPr>
            <p:spPr bwMode="auto">
              <a:xfrm>
                <a:off x="1056" y="2352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</p:grpSp>
        <p:grpSp>
          <p:nvGrpSpPr>
            <p:cNvPr id="20500" name="Group 26"/>
            <p:cNvGrpSpPr>
              <a:grpSpLocks/>
            </p:cNvGrpSpPr>
            <p:nvPr/>
          </p:nvGrpSpPr>
          <p:grpSpPr bwMode="auto">
            <a:xfrm>
              <a:off x="3984" y="2133"/>
              <a:ext cx="624" cy="96"/>
              <a:chOff x="1008" y="2304"/>
              <a:chExt cx="624" cy="96"/>
            </a:xfrm>
          </p:grpSpPr>
          <p:sp>
            <p:nvSpPr>
              <p:cNvPr id="20511" name="Oval 27"/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20512" name="Line 28"/>
              <p:cNvSpPr>
                <a:spLocks noChangeShapeType="1"/>
              </p:cNvSpPr>
              <p:nvPr/>
            </p:nvSpPr>
            <p:spPr bwMode="auto">
              <a:xfrm>
                <a:off x="1056" y="2352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20501" name="Oval 29"/>
            <p:cNvSpPr>
              <a:spLocks noChangeArrowheads="1"/>
            </p:cNvSpPr>
            <p:nvPr/>
          </p:nvSpPr>
          <p:spPr bwMode="auto">
            <a:xfrm>
              <a:off x="4992" y="2135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altLang="en-US" sz="1800" b="1" kern="120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grpSp>
          <p:nvGrpSpPr>
            <p:cNvPr id="20502" name="Group 30"/>
            <p:cNvGrpSpPr>
              <a:grpSpLocks/>
            </p:cNvGrpSpPr>
            <p:nvPr/>
          </p:nvGrpSpPr>
          <p:grpSpPr bwMode="auto">
            <a:xfrm>
              <a:off x="912" y="1693"/>
              <a:ext cx="288" cy="240"/>
              <a:chOff x="960" y="1584"/>
              <a:chExt cx="288" cy="240"/>
            </a:xfrm>
          </p:grpSpPr>
          <p:sp>
            <p:nvSpPr>
              <p:cNvPr id="20509" name="Oval 31"/>
              <p:cNvSpPr>
                <a:spLocks noChangeArrowheads="1"/>
              </p:cNvSpPr>
              <p:nvPr/>
            </p:nvSpPr>
            <p:spPr bwMode="auto">
              <a:xfrm>
                <a:off x="1056" y="1632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20510" name="Rectangle 32"/>
              <p:cNvSpPr>
                <a:spLocks noChangeArrowheads="1"/>
              </p:cNvSpPr>
              <p:nvPr/>
            </p:nvSpPr>
            <p:spPr bwMode="auto">
              <a:xfrm>
                <a:off x="960" y="1584"/>
                <a:ext cx="288" cy="24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20503" name="Line 33"/>
            <p:cNvSpPr>
              <a:spLocks noChangeShapeType="1"/>
            </p:cNvSpPr>
            <p:nvPr/>
          </p:nvSpPr>
          <p:spPr bwMode="auto">
            <a:xfrm>
              <a:off x="1056" y="1789"/>
              <a:ext cx="480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b="1" kern="120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20504" name="Text Box 34"/>
            <p:cNvSpPr txBox="1">
              <a:spLocks noChangeArrowheads="1"/>
            </p:cNvSpPr>
            <p:nvPr/>
          </p:nvSpPr>
          <p:spPr bwMode="auto">
            <a:xfrm>
              <a:off x="288" y="1405"/>
              <a:ext cx="768" cy="5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defTabSz="685800" eaLnBrk="0" fontAlgn="base" hangingPunct="0">
                <a:spcBef>
                  <a:spcPct val="50000"/>
                </a:spcBef>
                <a:spcAft>
                  <a:spcPct val="0"/>
                </a:spcAft>
                <a:buClrTx/>
              </a:pPr>
              <a:r>
                <a:rPr lang="en-US" altLang="en-US" sz="1800" b="1" kern="1200" dirty="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rPr>
                <a:t>last</a:t>
              </a:r>
              <a:br>
                <a:rPr lang="en-US" altLang="en-US" sz="1800" b="1" kern="1200" dirty="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rPr>
              </a:br>
              <a:r>
                <a:rPr lang="en-US" altLang="en-US" sz="1800" b="1" kern="1200" dirty="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rPr>
                <a:t>first</a:t>
              </a:r>
            </a:p>
          </p:txBody>
        </p:sp>
        <p:grpSp>
          <p:nvGrpSpPr>
            <p:cNvPr id="20505" name="Group 35"/>
            <p:cNvGrpSpPr>
              <a:grpSpLocks/>
            </p:cNvGrpSpPr>
            <p:nvPr/>
          </p:nvGrpSpPr>
          <p:grpSpPr bwMode="auto">
            <a:xfrm>
              <a:off x="912" y="1453"/>
              <a:ext cx="288" cy="240"/>
              <a:chOff x="960" y="1584"/>
              <a:chExt cx="288" cy="240"/>
            </a:xfrm>
          </p:grpSpPr>
          <p:sp>
            <p:nvSpPr>
              <p:cNvPr id="20507" name="Oval 36"/>
              <p:cNvSpPr>
                <a:spLocks noChangeArrowheads="1"/>
              </p:cNvSpPr>
              <p:nvPr/>
            </p:nvSpPr>
            <p:spPr bwMode="auto">
              <a:xfrm>
                <a:off x="1056" y="1632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  <p:sp>
            <p:nvSpPr>
              <p:cNvPr id="20508" name="Rectangle 37"/>
              <p:cNvSpPr>
                <a:spLocks noChangeArrowheads="1"/>
              </p:cNvSpPr>
              <p:nvPr/>
            </p:nvSpPr>
            <p:spPr bwMode="auto">
              <a:xfrm>
                <a:off x="960" y="1584"/>
                <a:ext cx="288" cy="24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</a:pPr>
                <a:endParaRPr lang="en-US" altLang="en-US" sz="1800" b="1" kern="1200">
                  <a:solidFill>
                    <a:schemeClr val="tx1">
                      <a:lumMod val="50000"/>
                    </a:schemeClr>
                  </a:solidFill>
                  <a:latin typeface="Gabriola" panose="04040605051002020D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20506" name="Freeform 38"/>
            <p:cNvSpPr>
              <a:spLocks/>
            </p:cNvSpPr>
            <p:nvPr/>
          </p:nvSpPr>
          <p:spPr bwMode="auto">
            <a:xfrm>
              <a:off x="1056" y="1542"/>
              <a:ext cx="3529" cy="530"/>
            </a:xfrm>
            <a:custGeom>
              <a:avLst/>
              <a:gdLst>
                <a:gd name="T0" fmla="*/ 0 w 3529"/>
                <a:gd name="T1" fmla="*/ 7 h 530"/>
                <a:gd name="T2" fmla="*/ 624 w 3529"/>
                <a:gd name="T3" fmla="*/ 7 h 530"/>
                <a:gd name="T4" fmla="*/ 1260 w 3529"/>
                <a:gd name="T5" fmla="*/ 14 h 530"/>
                <a:gd name="T6" fmla="*/ 2019 w 3529"/>
                <a:gd name="T7" fmla="*/ 89 h 530"/>
                <a:gd name="T8" fmla="*/ 2657 w 3529"/>
                <a:gd name="T9" fmla="*/ 211 h 530"/>
                <a:gd name="T10" fmla="*/ 3529 w 3529"/>
                <a:gd name="T11" fmla="*/ 530 h 5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529"/>
                <a:gd name="T19" fmla="*/ 0 h 530"/>
                <a:gd name="T20" fmla="*/ 3529 w 3529"/>
                <a:gd name="T21" fmla="*/ 530 h 5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529" h="530">
                  <a:moveTo>
                    <a:pt x="0" y="7"/>
                  </a:moveTo>
                  <a:cubicBezTo>
                    <a:pt x="180" y="7"/>
                    <a:pt x="414" y="6"/>
                    <a:pt x="624" y="7"/>
                  </a:cubicBezTo>
                  <a:cubicBezTo>
                    <a:pt x="834" y="8"/>
                    <a:pt x="1028" y="0"/>
                    <a:pt x="1260" y="14"/>
                  </a:cubicBezTo>
                  <a:cubicBezTo>
                    <a:pt x="1492" y="28"/>
                    <a:pt x="1786" y="56"/>
                    <a:pt x="2019" y="89"/>
                  </a:cubicBezTo>
                  <a:cubicBezTo>
                    <a:pt x="2252" y="122"/>
                    <a:pt x="2405" y="137"/>
                    <a:pt x="2657" y="211"/>
                  </a:cubicBezTo>
                  <a:cubicBezTo>
                    <a:pt x="2909" y="285"/>
                    <a:pt x="3347" y="464"/>
                    <a:pt x="3529" y="53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b="1" kern="120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grpSp>
        <p:nvGrpSpPr>
          <p:cNvPr id="12" name="Group 53"/>
          <p:cNvGrpSpPr>
            <a:grpSpLocks/>
          </p:cNvGrpSpPr>
          <p:nvPr/>
        </p:nvGrpSpPr>
        <p:grpSpPr bwMode="auto">
          <a:xfrm>
            <a:off x="2426494" y="2133600"/>
            <a:ext cx="1802606" cy="438150"/>
            <a:chOff x="1078" y="1800"/>
            <a:chExt cx="1514" cy="368"/>
          </a:xfrm>
        </p:grpSpPr>
        <p:sp>
          <p:nvSpPr>
            <p:cNvPr id="20488" name="Freeform 48"/>
            <p:cNvSpPr>
              <a:spLocks/>
            </p:cNvSpPr>
            <p:nvPr/>
          </p:nvSpPr>
          <p:spPr bwMode="auto">
            <a:xfrm>
              <a:off x="1078" y="1800"/>
              <a:ext cx="1514" cy="264"/>
            </a:xfrm>
            <a:custGeom>
              <a:avLst/>
              <a:gdLst>
                <a:gd name="T0" fmla="*/ 0 w 1514"/>
                <a:gd name="T1" fmla="*/ 0 h 264"/>
                <a:gd name="T2" fmla="*/ 602 w 1514"/>
                <a:gd name="T3" fmla="*/ 24 h 264"/>
                <a:gd name="T4" fmla="*/ 1130 w 1514"/>
                <a:gd name="T5" fmla="*/ 120 h 264"/>
                <a:gd name="T6" fmla="*/ 1514 w 1514"/>
                <a:gd name="T7" fmla="*/ 264 h 26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14"/>
                <a:gd name="T13" fmla="*/ 0 h 264"/>
                <a:gd name="T14" fmla="*/ 1514 w 1514"/>
                <a:gd name="T15" fmla="*/ 264 h 26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14" h="264">
                  <a:moveTo>
                    <a:pt x="0" y="0"/>
                  </a:moveTo>
                  <a:cubicBezTo>
                    <a:pt x="100" y="2"/>
                    <a:pt x="414" y="4"/>
                    <a:pt x="602" y="24"/>
                  </a:cubicBezTo>
                  <a:cubicBezTo>
                    <a:pt x="790" y="44"/>
                    <a:pt x="978" y="80"/>
                    <a:pt x="1130" y="120"/>
                  </a:cubicBezTo>
                  <a:cubicBezTo>
                    <a:pt x="1282" y="160"/>
                    <a:pt x="1398" y="212"/>
                    <a:pt x="1514" y="264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b="1" kern="120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20489" name="Freeform 52"/>
            <p:cNvSpPr>
              <a:spLocks/>
            </p:cNvSpPr>
            <p:nvPr/>
          </p:nvSpPr>
          <p:spPr bwMode="auto">
            <a:xfrm>
              <a:off x="1152" y="1816"/>
              <a:ext cx="352" cy="352"/>
            </a:xfrm>
            <a:custGeom>
              <a:avLst/>
              <a:gdLst>
                <a:gd name="T0" fmla="*/ 0 w 352"/>
                <a:gd name="T1" fmla="*/ 248 h 352"/>
                <a:gd name="T2" fmla="*/ 192 w 352"/>
                <a:gd name="T3" fmla="*/ 8 h 352"/>
                <a:gd name="T4" fmla="*/ 96 w 352"/>
                <a:gd name="T5" fmla="*/ 296 h 352"/>
                <a:gd name="T6" fmla="*/ 240 w 352"/>
                <a:gd name="T7" fmla="*/ 56 h 352"/>
                <a:gd name="T8" fmla="*/ 192 w 352"/>
                <a:gd name="T9" fmla="*/ 344 h 352"/>
                <a:gd name="T10" fmla="*/ 336 w 352"/>
                <a:gd name="T11" fmla="*/ 104 h 352"/>
                <a:gd name="T12" fmla="*/ 288 w 352"/>
                <a:gd name="T13" fmla="*/ 344 h 35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52"/>
                <a:gd name="T22" fmla="*/ 0 h 352"/>
                <a:gd name="T23" fmla="*/ 352 w 352"/>
                <a:gd name="T24" fmla="*/ 352 h 35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52" h="352">
                  <a:moveTo>
                    <a:pt x="0" y="248"/>
                  </a:moveTo>
                  <a:cubicBezTo>
                    <a:pt x="88" y="124"/>
                    <a:pt x="176" y="0"/>
                    <a:pt x="192" y="8"/>
                  </a:cubicBezTo>
                  <a:cubicBezTo>
                    <a:pt x="208" y="16"/>
                    <a:pt x="88" y="288"/>
                    <a:pt x="96" y="296"/>
                  </a:cubicBezTo>
                  <a:cubicBezTo>
                    <a:pt x="104" y="304"/>
                    <a:pt x="224" y="48"/>
                    <a:pt x="240" y="56"/>
                  </a:cubicBezTo>
                  <a:cubicBezTo>
                    <a:pt x="256" y="64"/>
                    <a:pt x="176" y="336"/>
                    <a:pt x="192" y="344"/>
                  </a:cubicBezTo>
                  <a:cubicBezTo>
                    <a:pt x="208" y="352"/>
                    <a:pt x="320" y="104"/>
                    <a:pt x="336" y="104"/>
                  </a:cubicBezTo>
                  <a:cubicBezTo>
                    <a:pt x="352" y="104"/>
                    <a:pt x="296" y="304"/>
                    <a:pt x="288" y="344"/>
                  </a:cubicBez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b="1" kern="120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sp>
        <p:nvSpPr>
          <p:cNvPr id="45" name="Title 1"/>
          <p:cNvSpPr txBox="1">
            <a:spLocks/>
          </p:cNvSpPr>
          <p:nvPr/>
        </p:nvSpPr>
        <p:spPr>
          <a:xfrm>
            <a:off x="1646077" y="164737"/>
            <a:ext cx="5312284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err="1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Dequeueing</a:t>
            </a:r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 a Node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9216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690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6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uild="p" bldLvl="4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7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082599" y="638224"/>
            <a:ext cx="7481538" cy="2946748"/>
          </a:xfrm>
          <a:prstGeom prst="rect">
            <a:avLst/>
          </a:prstGeom>
        </p:spPr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cs typeface="Times New Roman" pitchFamily="18" charset="0"/>
              </a:rPr>
              <a:t>Basic idea: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cs typeface="Times New Roman" pitchFamily="18" charset="0"/>
              </a:rPr>
              <a:t>Create a linked list to which items would be added to one end and deleted from the other end.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cs typeface="Times New Roman" pitchFamily="18" charset="0"/>
              </a:rPr>
              <a:t>Two pointers will be maintained: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cs typeface="Times New Roman" pitchFamily="18" charset="0"/>
              </a:rPr>
              <a:t>One pointing to the beginning of the list (point from where elements will be deleted).</a:t>
            </a:r>
          </a:p>
          <a:p>
            <a:pPr lvl="2" eaLnBrk="1" hangingPunct="1"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cs typeface="Times New Roman" pitchFamily="18" charset="0"/>
              </a:rPr>
              <a:t>Another pointing to the end of the list (point where new elements will be inserted).</a:t>
            </a:r>
          </a:p>
        </p:txBody>
      </p:sp>
      <p:grpSp>
        <p:nvGrpSpPr>
          <p:cNvPr id="71687" name="Group 21"/>
          <p:cNvGrpSpPr>
            <a:grpSpLocks/>
          </p:cNvGrpSpPr>
          <p:nvPr/>
        </p:nvGrpSpPr>
        <p:grpSpPr bwMode="auto">
          <a:xfrm>
            <a:off x="2343150" y="3657600"/>
            <a:ext cx="5314950" cy="685800"/>
            <a:chOff x="1008" y="3072"/>
            <a:chExt cx="4464" cy="576"/>
          </a:xfrm>
        </p:grpSpPr>
        <p:sp>
          <p:nvSpPr>
            <p:cNvPr id="71696" name="Rectangle 4"/>
            <p:cNvSpPr>
              <a:spLocks noChangeArrowheads="1"/>
            </p:cNvSpPr>
            <p:nvPr/>
          </p:nvSpPr>
          <p:spPr bwMode="auto">
            <a:xfrm>
              <a:off x="1008" y="3072"/>
              <a:ext cx="576" cy="384"/>
            </a:xfrm>
            <a:prstGeom prst="rect">
              <a:avLst/>
            </a:prstGeom>
            <a:solidFill>
              <a:srgbClr val="CCFFFF"/>
            </a:solidFill>
            <a:ln w="381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endPara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697" name="Rectangle 5"/>
            <p:cNvSpPr>
              <a:spLocks noChangeArrowheads="1"/>
            </p:cNvSpPr>
            <p:nvPr/>
          </p:nvSpPr>
          <p:spPr bwMode="auto">
            <a:xfrm>
              <a:off x="1920" y="3072"/>
              <a:ext cx="576" cy="384"/>
            </a:xfrm>
            <a:prstGeom prst="rect">
              <a:avLst/>
            </a:prstGeom>
            <a:solidFill>
              <a:srgbClr val="CCFFFF"/>
            </a:solidFill>
            <a:ln w="381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endPara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698" name="Rectangle 6"/>
            <p:cNvSpPr>
              <a:spLocks noChangeArrowheads="1"/>
            </p:cNvSpPr>
            <p:nvPr/>
          </p:nvSpPr>
          <p:spPr bwMode="auto">
            <a:xfrm>
              <a:off x="2832" y="3072"/>
              <a:ext cx="576" cy="384"/>
            </a:xfrm>
            <a:prstGeom prst="rect">
              <a:avLst/>
            </a:prstGeom>
            <a:solidFill>
              <a:srgbClr val="CCFFFF"/>
            </a:solidFill>
            <a:ln w="381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endPara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699" name="Rectangle 7"/>
            <p:cNvSpPr>
              <a:spLocks noChangeArrowheads="1"/>
            </p:cNvSpPr>
            <p:nvPr/>
          </p:nvSpPr>
          <p:spPr bwMode="auto">
            <a:xfrm>
              <a:off x="4656" y="3072"/>
              <a:ext cx="576" cy="384"/>
            </a:xfrm>
            <a:prstGeom prst="rect">
              <a:avLst/>
            </a:prstGeom>
            <a:solidFill>
              <a:srgbClr val="CCFFFF"/>
            </a:solidFill>
            <a:ln w="381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endPara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700" name="Rectangle 8"/>
            <p:cNvSpPr>
              <a:spLocks noChangeArrowheads="1"/>
            </p:cNvSpPr>
            <p:nvPr/>
          </p:nvSpPr>
          <p:spPr bwMode="auto">
            <a:xfrm>
              <a:off x="3744" y="3072"/>
              <a:ext cx="576" cy="384"/>
            </a:xfrm>
            <a:prstGeom prst="rect">
              <a:avLst/>
            </a:prstGeom>
            <a:solidFill>
              <a:srgbClr val="CCFFFF"/>
            </a:solidFill>
            <a:ln w="381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endPara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701" name="Line 9"/>
            <p:cNvSpPr>
              <a:spLocks noChangeShapeType="1"/>
            </p:cNvSpPr>
            <p:nvPr/>
          </p:nvSpPr>
          <p:spPr bwMode="auto">
            <a:xfrm>
              <a:off x="1488" y="3264"/>
              <a:ext cx="432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702" name="Line 10"/>
            <p:cNvSpPr>
              <a:spLocks noChangeShapeType="1"/>
            </p:cNvSpPr>
            <p:nvPr/>
          </p:nvSpPr>
          <p:spPr bwMode="auto">
            <a:xfrm>
              <a:off x="2400" y="3264"/>
              <a:ext cx="432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703" name="Line 11"/>
            <p:cNvSpPr>
              <a:spLocks noChangeShapeType="1"/>
            </p:cNvSpPr>
            <p:nvPr/>
          </p:nvSpPr>
          <p:spPr bwMode="auto">
            <a:xfrm>
              <a:off x="3312" y="3264"/>
              <a:ext cx="432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704" name="Line 12"/>
            <p:cNvSpPr>
              <a:spLocks noChangeShapeType="1"/>
            </p:cNvSpPr>
            <p:nvPr/>
          </p:nvSpPr>
          <p:spPr bwMode="auto">
            <a:xfrm>
              <a:off x="4224" y="3264"/>
              <a:ext cx="432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705" name="Line 13"/>
            <p:cNvSpPr>
              <a:spLocks noChangeShapeType="1"/>
            </p:cNvSpPr>
            <p:nvPr/>
          </p:nvSpPr>
          <p:spPr bwMode="auto">
            <a:xfrm>
              <a:off x="5136" y="3264"/>
              <a:ext cx="336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1706" name="Line 14"/>
            <p:cNvSpPr>
              <a:spLocks noChangeShapeType="1"/>
            </p:cNvSpPr>
            <p:nvPr/>
          </p:nvSpPr>
          <p:spPr bwMode="auto">
            <a:xfrm>
              <a:off x="5472" y="3264"/>
              <a:ext cx="0" cy="384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diamond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grpSp>
        <p:nvGrpSpPr>
          <p:cNvPr id="3" name="Group 19"/>
          <p:cNvGrpSpPr>
            <a:grpSpLocks/>
          </p:cNvGrpSpPr>
          <p:nvPr/>
        </p:nvGrpSpPr>
        <p:grpSpPr bwMode="auto">
          <a:xfrm>
            <a:off x="1143000" y="4000501"/>
            <a:ext cx="1085850" cy="711994"/>
            <a:chOff x="0" y="3360"/>
            <a:chExt cx="912" cy="598"/>
          </a:xfrm>
        </p:grpSpPr>
        <p:sp>
          <p:nvSpPr>
            <p:cNvPr id="71694" name="Text Box 15"/>
            <p:cNvSpPr txBox="1">
              <a:spLocks noChangeArrowheads="1"/>
            </p:cNvSpPr>
            <p:nvPr/>
          </p:nvSpPr>
          <p:spPr bwMode="auto">
            <a:xfrm>
              <a:off x="0" y="3648"/>
              <a:ext cx="72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defTabSz="685800">
                <a:spcBef>
                  <a:spcPct val="50000"/>
                </a:spcBef>
                <a:buClrTx/>
                <a:buNone/>
              </a:pPr>
              <a:r>
                <a:rPr lang="en-US" altLang="en-US" sz="1800" b="1" kern="1200">
                  <a:solidFill>
                    <a:srgbClr val="FF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Front</a:t>
              </a:r>
            </a:p>
          </p:txBody>
        </p:sp>
        <p:sp>
          <p:nvSpPr>
            <p:cNvPr id="71695" name="Line 17"/>
            <p:cNvSpPr>
              <a:spLocks noChangeShapeType="1"/>
            </p:cNvSpPr>
            <p:nvPr/>
          </p:nvSpPr>
          <p:spPr bwMode="auto">
            <a:xfrm flipV="1">
              <a:off x="432" y="3360"/>
              <a:ext cx="480" cy="336"/>
            </a:xfrm>
            <a:prstGeom prst="line">
              <a:avLst/>
            </a:prstGeom>
            <a:noFill/>
            <a:ln w="63500">
              <a:solidFill>
                <a:srgbClr val="3366FF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grpSp>
        <p:nvGrpSpPr>
          <p:cNvPr id="4" name="Group 20"/>
          <p:cNvGrpSpPr>
            <a:grpSpLocks/>
          </p:cNvGrpSpPr>
          <p:nvPr/>
        </p:nvGrpSpPr>
        <p:grpSpPr bwMode="auto">
          <a:xfrm>
            <a:off x="7029450" y="2914650"/>
            <a:ext cx="971550" cy="628650"/>
            <a:chOff x="4944" y="2448"/>
            <a:chExt cx="816" cy="528"/>
          </a:xfrm>
        </p:grpSpPr>
        <p:sp>
          <p:nvSpPr>
            <p:cNvPr id="71692" name="Text Box 16"/>
            <p:cNvSpPr txBox="1">
              <a:spLocks noChangeArrowheads="1"/>
            </p:cNvSpPr>
            <p:nvPr/>
          </p:nvSpPr>
          <p:spPr bwMode="auto">
            <a:xfrm>
              <a:off x="5040" y="2448"/>
              <a:ext cx="72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defTabSz="685800">
                <a:spcBef>
                  <a:spcPct val="50000"/>
                </a:spcBef>
                <a:buClrTx/>
                <a:buNone/>
              </a:pPr>
              <a:r>
                <a:rPr lang="en-US" altLang="en-US" sz="1800" b="1" kern="1200" dirty="0">
                  <a:solidFill>
                    <a:srgbClr val="FF0000"/>
                  </a:solidFill>
                  <a:latin typeface="Gabriola" panose="04040605051002020D02" pitchFamily="82" charset="0"/>
                  <a:ea typeface="+mn-ea"/>
                  <a:cs typeface="+mn-cs"/>
                </a:rPr>
                <a:t>Rear</a:t>
              </a:r>
            </a:p>
          </p:txBody>
        </p:sp>
        <p:sp>
          <p:nvSpPr>
            <p:cNvPr id="71693" name="Line 18"/>
            <p:cNvSpPr>
              <a:spLocks noChangeShapeType="1"/>
            </p:cNvSpPr>
            <p:nvPr/>
          </p:nvSpPr>
          <p:spPr bwMode="auto">
            <a:xfrm flipH="1">
              <a:off x="4944" y="2688"/>
              <a:ext cx="384" cy="288"/>
            </a:xfrm>
            <a:prstGeom prst="line">
              <a:avLst/>
            </a:prstGeom>
            <a:noFill/>
            <a:ln w="63500">
              <a:solidFill>
                <a:srgbClr val="3366FF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sp>
        <p:nvSpPr>
          <p:cNvPr id="67606" name="Text Box 22"/>
          <p:cNvSpPr txBox="1">
            <a:spLocks noChangeArrowheads="1"/>
          </p:cNvSpPr>
          <p:nvPr/>
        </p:nvSpPr>
        <p:spPr bwMode="auto">
          <a:xfrm>
            <a:off x="2216944" y="4374356"/>
            <a:ext cx="98777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DELETION</a:t>
            </a:r>
          </a:p>
        </p:txBody>
      </p:sp>
      <p:sp>
        <p:nvSpPr>
          <p:cNvPr id="67607" name="Text Box 23"/>
          <p:cNvSpPr txBox="1">
            <a:spLocks noChangeArrowheads="1"/>
          </p:cNvSpPr>
          <p:nvPr/>
        </p:nvSpPr>
        <p:spPr bwMode="auto">
          <a:xfrm>
            <a:off x="6000750" y="4400550"/>
            <a:ext cx="103586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 dirty="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INSERTION</a:t>
            </a: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1657350" y="118666"/>
            <a:ext cx="5312284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Linked List Implementation of Queues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27978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67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67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67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67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606" grpId="0"/>
      <p:bldP spid="6760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10" name="Rectangle 5"/>
          <p:cNvSpPr>
            <a:spLocks noChangeArrowheads="1"/>
          </p:cNvSpPr>
          <p:nvPr/>
        </p:nvSpPr>
        <p:spPr bwMode="auto">
          <a:xfrm>
            <a:off x="1657350" y="3714750"/>
            <a:ext cx="685800" cy="457200"/>
          </a:xfrm>
          <a:prstGeom prst="rect">
            <a:avLst/>
          </a:prstGeom>
          <a:solidFill>
            <a:srgbClr val="CCFFFF"/>
          </a:solidFill>
          <a:ln w="3810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b="1" kern="1200">
              <a:solidFill>
                <a:srgbClr val="FF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2711" name="Rectangle 6"/>
          <p:cNvSpPr>
            <a:spLocks noChangeArrowheads="1"/>
          </p:cNvSpPr>
          <p:nvPr/>
        </p:nvSpPr>
        <p:spPr bwMode="auto">
          <a:xfrm>
            <a:off x="2743200" y="3714750"/>
            <a:ext cx="685800" cy="457200"/>
          </a:xfrm>
          <a:prstGeom prst="rect">
            <a:avLst/>
          </a:prstGeom>
          <a:solidFill>
            <a:srgbClr val="CCFFFF"/>
          </a:solidFill>
          <a:ln w="3810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b="1" kern="1200">
              <a:solidFill>
                <a:srgbClr val="FF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2712" name="Rectangle 7"/>
          <p:cNvSpPr>
            <a:spLocks noChangeArrowheads="1"/>
          </p:cNvSpPr>
          <p:nvPr/>
        </p:nvSpPr>
        <p:spPr bwMode="auto">
          <a:xfrm>
            <a:off x="3829050" y="3714750"/>
            <a:ext cx="685800" cy="457200"/>
          </a:xfrm>
          <a:prstGeom prst="rect">
            <a:avLst/>
          </a:prstGeom>
          <a:solidFill>
            <a:srgbClr val="CCFFFF"/>
          </a:solidFill>
          <a:ln w="3810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b="1" kern="1200">
              <a:solidFill>
                <a:srgbClr val="FF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2713" name="Rectangle 9"/>
          <p:cNvSpPr>
            <a:spLocks noChangeArrowheads="1"/>
          </p:cNvSpPr>
          <p:nvPr/>
        </p:nvSpPr>
        <p:spPr bwMode="auto">
          <a:xfrm>
            <a:off x="4914900" y="3714750"/>
            <a:ext cx="685800" cy="457200"/>
          </a:xfrm>
          <a:prstGeom prst="rect">
            <a:avLst/>
          </a:prstGeom>
          <a:solidFill>
            <a:srgbClr val="CCFFFF"/>
          </a:solidFill>
          <a:ln w="3810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b="1" kern="1200">
              <a:solidFill>
                <a:srgbClr val="FF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2714" name="Line 10"/>
          <p:cNvSpPr>
            <a:spLocks noChangeShapeType="1"/>
          </p:cNvSpPr>
          <p:nvPr/>
        </p:nvSpPr>
        <p:spPr bwMode="auto">
          <a:xfrm>
            <a:off x="2228850" y="3943350"/>
            <a:ext cx="514350" cy="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2715" name="Line 11"/>
          <p:cNvSpPr>
            <a:spLocks noChangeShapeType="1"/>
          </p:cNvSpPr>
          <p:nvPr/>
        </p:nvSpPr>
        <p:spPr bwMode="auto">
          <a:xfrm>
            <a:off x="3314700" y="3943350"/>
            <a:ext cx="514350" cy="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2716" name="Line 12"/>
          <p:cNvSpPr>
            <a:spLocks noChangeShapeType="1"/>
          </p:cNvSpPr>
          <p:nvPr/>
        </p:nvSpPr>
        <p:spPr bwMode="auto">
          <a:xfrm>
            <a:off x="4400550" y="3943350"/>
            <a:ext cx="514350" cy="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2717" name="Line 13"/>
          <p:cNvSpPr>
            <a:spLocks noChangeShapeType="1"/>
          </p:cNvSpPr>
          <p:nvPr/>
        </p:nvSpPr>
        <p:spPr bwMode="auto">
          <a:xfrm>
            <a:off x="5486400" y="3943350"/>
            <a:ext cx="514350" cy="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2718" name="Rectangle 8"/>
          <p:cNvSpPr>
            <a:spLocks noChangeArrowheads="1"/>
          </p:cNvSpPr>
          <p:nvPr/>
        </p:nvSpPr>
        <p:spPr bwMode="auto">
          <a:xfrm>
            <a:off x="6000750" y="3714750"/>
            <a:ext cx="685800" cy="457200"/>
          </a:xfrm>
          <a:prstGeom prst="rect">
            <a:avLst/>
          </a:prstGeom>
          <a:solidFill>
            <a:srgbClr val="CCFFFF"/>
          </a:solidFill>
          <a:ln w="3810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b="1" kern="1200">
              <a:solidFill>
                <a:srgbClr val="FF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grpSp>
        <p:nvGrpSpPr>
          <p:cNvPr id="2" name="Group 26"/>
          <p:cNvGrpSpPr>
            <a:grpSpLocks/>
          </p:cNvGrpSpPr>
          <p:nvPr/>
        </p:nvGrpSpPr>
        <p:grpSpPr bwMode="auto">
          <a:xfrm>
            <a:off x="6572250" y="3943350"/>
            <a:ext cx="400050" cy="457200"/>
            <a:chOff x="4560" y="3312"/>
            <a:chExt cx="336" cy="384"/>
          </a:xfrm>
        </p:grpSpPr>
        <p:sp>
          <p:nvSpPr>
            <p:cNvPr id="72731" name="Line 14"/>
            <p:cNvSpPr>
              <a:spLocks noChangeShapeType="1"/>
            </p:cNvSpPr>
            <p:nvPr/>
          </p:nvSpPr>
          <p:spPr bwMode="auto">
            <a:xfrm>
              <a:off x="4560" y="3312"/>
              <a:ext cx="336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2732" name="Line 15"/>
            <p:cNvSpPr>
              <a:spLocks noChangeShapeType="1"/>
            </p:cNvSpPr>
            <p:nvPr/>
          </p:nvSpPr>
          <p:spPr bwMode="auto">
            <a:xfrm>
              <a:off x="4896" y="3312"/>
              <a:ext cx="0" cy="384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diamond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sp>
        <p:nvSpPr>
          <p:cNvPr id="72720" name="Text Box 17"/>
          <p:cNvSpPr txBox="1">
            <a:spLocks noChangeArrowheads="1"/>
          </p:cNvSpPr>
          <p:nvPr/>
        </p:nvSpPr>
        <p:spPr bwMode="auto">
          <a:xfrm>
            <a:off x="1657351" y="3028950"/>
            <a:ext cx="542136" cy="369332"/>
          </a:xfrm>
          <a:prstGeom prst="rect">
            <a:avLst/>
          </a:prstGeom>
          <a:noFill/>
          <a:ln w="3175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front</a:t>
            </a:r>
          </a:p>
        </p:txBody>
      </p:sp>
      <p:sp>
        <p:nvSpPr>
          <p:cNvPr id="72721" name="Text Box 18"/>
          <p:cNvSpPr txBox="1">
            <a:spLocks noChangeArrowheads="1"/>
          </p:cNvSpPr>
          <p:nvPr/>
        </p:nvSpPr>
        <p:spPr bwMode="auto">
          <a:xfrm>
            <a:off x="5943601" y="3086100"/>
            <a:ext cx="473206" cy="369332"/>
          </a:xfrm>
          <a:prstGeom prst="rect">
            <a:avLst/>
          </a:prstGeom>
          <a:noFill/>
          <a:ln w="3175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rear</a:t>
            </a:r>
          </a:p>
        </p:txBody>
      </p:sp>
      <p:sp>
        <p:nvSpPr>
          <p:cNvPr id="72722" name="Line 19"/>
          <p:cNvSpPr>
            <a:spLocks noChangeShapeType="1"/>
          </p:cNvSpPr>
          <p:nvPr/>
        </p:nvSpPr>
        <p:spPr bwMode="auto">
          <a:xfrm>
            <a:off x="1943100" y="3429000"/>
            <a:ext cx="0" cy="400050"/>
          </a:xfrm>
          <a:prstGeom prst="line">
            <a:avLst/>
          </a:prstGeom>
          <a:noFill/>
          <a:ln w="31750">
            <a:solidFill>
              <a:srgbClr val="8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108564" name="Line 20"/>
          <p:cNvSpPr>
            <a:spLocks noChangeShapeType="1"/>
          </p:cNvSpPr>
          <p:nvPr/>
        </p:nvSpPr>
        <p:spPr bwMode="auto">
          <a:xfrm>
            <a:off x="6343650" y="3429000"/>
            <a:ext cx="0" cy="342900"/>
          </a:xfrm>
          <a:prstGeom prst="line">
            <a:avLst/>
          </a:prstGeom>
          <a:noFill/>
          <a:ln w="31750">
            <a:solidFill>
              <a:srgbClr val="8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6800850" y="3086100"/>
            <a:ext cx="971550" cy="685800"/>
            <a:chOff x="4080" y="3120"/>
            <a:chExt cx="816" cy="576"/>
          </a:xfrm>
        </p:grpSpPr>
        <p:sp>
          <p:nvSpPr>
            <p:cNvPr id="72728" name="Rectangle 23"/>
            <p:cNvSpPr>
              <a:spLocks noChangeArrowheads="1"/>
            </p:cNvSpPr>
            <p:nvPr/>
          </p:nvSpPr>
          <p:spPr bwMode="auto">
            <a:xfrm>
              <a:off x="4080" y="3120"/>
              <a:ext cx="576" cy="384"/>
            </a:xfrm>
            <a:prstGeom prst="rect">
              <a:avLst/>
            </a:prstGeom>
            <a:solidFill>
              <a:srgbClr val="CCFFFF"/>
            </a:solidFill>
            <a:ln w="381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endPara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2729" name="Line 24"/>
            <p:cNvSpPr>
              <a:spLocks noChangeShapeType="1"/>
            </p:cNvSpPr>
            <p:nvPr/>
          </p:nvSpPr>
          <p:spPr bwMode="auto">
            <a:xfrm>
              <a:off x="4560" y="3312"/>
              <a:ext cx="336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2730" name="Line 25"/>
            <p:cNvSpPr>
              <a:spLocks noChangeShapeType="1"/>
            </p:cNvSpPr>
            <p:nvPr/>
          </p:nvSpPr>
          <p:spPr bwMode="auto">
            <a:xfrm>
              <a:off x="4896" y="3312"/>
              <a:ext cx="0" cy="384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diamond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sp>
        <p:nvSpPr>
          <p:cNvPr id="108574" name="Line 30"/>
          <p:cNvSpPr>
            <a:spLocks noChangeShapeType="1"/>
          </p:cNvSpPr>
          <p:nvPr/>
        </p:nvSpPr>
        <p:spPr bwMode="auto">
          <a:xfrm flipV="1">
            <a:off x="6686550" y="3543300"/>
            <a:ext cx="400050" cy="28575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108576" name="Line 32"/>
          <p:cNvSpPr>
            <a:spLocks noChangeShapeType="1"/>
          </p:cNvSpPr>
          <p:nvPr/>
        </p:nvSpPr>
        <p:spPr bwMode="auto">
          <a:xfrm>
            <a:off x="6572250" y="3314700"/>
            <a:ext cx="228600" cy="0"/>
          </a:xfrm>
          <a:prstGeom prst="line">
            <a:avLst/>
          </a:prstGeom>
          <a:noFill/>
          <a:ln w="31750">
            <a:solidFill>
              <a:srgbClr val="8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108577" name="Text Box 33"/>
          <p:cNvSpPr txBox="1">
            <a:spLocks noChangeArrowheads="1"/>
          </p:cNvSpPr>
          <p:nvPr/>
        </p:nvSpPr>
        <p:spPr bwMode="auto">
          <a:xfrm>
            <a:off x="3188494" y="1459706"/>
            <a:ext cx="98135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 dirty="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ENQUEUE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1646077" y="164737"/>
            <a:ext cx="5312284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err="1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Enqueue</a:t>
            </a:r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 Operation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5382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8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108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7" dur="500"/>
                                        <p:tgtEl>
                                          <p:spTgt spid="1085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108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64" grpId="0" animBg="1"/>
      <p:bldP spid="108574" grpId="0" animBg="1"/>
      <p:bldP spid="108576" grpId="0" animBg="1"/>
      <p:bldP spid="10857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3"/>
          <p:cNvSpPr txBox="1">
            <a:spLocks noGrp="1"/>
          </p:cNvSpPr>
          <p:nvPr>
            <p:ph type="title"/>
          </p:nvPr>
        </p:nvSpPr>
        <p:spPr>
          <a:xfrm>
            <a:off x="-157842" y="749975"/>
            <a:ext cx="2607128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Entry level </a:t>
            </a:r>
            <a:br>
              <a:rPr lang="en" sz="32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</a:br>
            <a:r>
              <a:rPr lang="en" sz="32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Questions</a:t>
            </a:r>
            <a:endParaRPr sz="3200" b="1" dirty="0">
              <a:solidFill>
                <a:schemeClr val="accent3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59" name="Google Shape;459;p23"/>
          <p:cNvSpPr txBox="1">
            <a:spLocks noGrp="1"/>
          </p:cNvSpPr>
          <p:nvPr>
            <p:ph type="body" idx="1"/>
          </p:nvPr>
        </p:nvSpPr>
        <p:spPr>
          <a:xfrm>
            <a:off x="2683000" y="678537"/>
            <a:ext cx="5434984" cy="3300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How does a printer print the multiple jobs from different users synchronously?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How do we achieve multiprogramming in computer systems?</a:t>
            </a:r>
            <a:endParaRPr dirty="0"/>
          </a:p>
        </p:txBody>
      </p:sp>
      <p:sp>
        <p:nvSpPr>
          <p:cNvPr id="462" name="Google Shape;462;p2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607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4" name="Rectangle 4"/>
          <p:cNvSpPr>
            <a:spLocks noChangeArrowheads="1"/>
          </p:cNvSpPr>
          <p:nvPr/>
        </p:nvSpPr>
        <p:spPr bwMode="auto">
          <a:xfrm>
            <a:off x="2743200" y="3714750"/>
            <a:ext cx="685800" cy="457200"/>
          </a:xfrm>
          <a:prstGeom prst="rect">
            <a:avLst/>
          </a:prstGeom>
          <a:solidFill>
            <a:srgbClr val="CCFFFF"/>
          </a:solidFill>
          <a:ln w="3810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b="1" kern="1200">
              <a:solidFill>
                <a:srgbClr val="FF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3735" name="Rectangle 5"/>
          <p:cNvSpPr>
            <a:spLocks noChangeArrowheads="1"/>
          </p:cNvSpPr>
          <p:nvPr/>
        </p:nvSpPr>
        <p:spPr bwMode="auto">
          <a:xfrm>
            <a:off x="3829050" y="3714750"/>
            <a:ext cx="685800" cy="457200"/>
          </a:xfrm>
          <a:prstGeom prst="rect">
            <a:avLst/>
          </a:prstGeom>
          <a:solidFill>
            <a:srgbClr val="CCFFFF"/>
          </a:solidFill>
          <a:ln w="3810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b="1" kern="1200">
              <a:solidFill>
                <a:srgbClr val="FF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3736" name="Rectangle 6"/>
          <p:cNvSpPr>
            <a:spLocks noChangeArrowheads="1"/>
          </p:cNvSpPr>
          <p:nvPr/>
        </p:nvSpPr>
        <p:spPr bwMode="auto">
          <a:xfrm>
            <a:off x="4914900" y="3714750"/>
            <a:ext cx="685800" cy="457200"/>
          </a:xfrm>
          <a:prstGeom prst="rect">
            <a:avLst/>
          </a:prstGeom>
          <a:solidFill>
            <a:srgbClr val="CCFFFF"/>
          </a:solidFill>
          <a:ln w="3810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b="1" kern="1200">
              <a:solidFill>
                <a:srgbClr val="FF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grpSp>
        <p:nvGrpSpPr>
          <p:cNvPr id="2" name="Group 26"/>
          <p:cNvGrpSpPr>
            <a:grpSpLocks/>
          </p:cNvGrpSpPr>
          <p:nvPr/>
        </p:nvGrpSpPr>
        <p:grpSpPr bwMode="auto">
          <a:xfrm>
            <a:off x="1657350" y="3714750"/>
            <a:ext cx="1085850" cy="457200"/>
            <a:chOff x="432" y="3120"/>
            <a:chExt cx="912" cy="384"/>
          </a:xfrm>
        </p:grpSpPr>
        <p:sp>
          <p:nvSpPr>
            <p:cNvPr id="73751" name="Rectangle 3"/>
            <p:cNvSpPr>
              <a:spLocks noChangeArrowheads="1"/>
            </p:cNvSpPr>
            <p:nvPr/>
          </p:nvSpPr>
          <p:spPr bwMode="auto">
            <a:xfrm>
              <a:off x="432" y="3120"/>
              <a:ext cx="576" cy="384"/>
            </a:xfrm>
            <a:prstGeom prst="rect">
              <a:avLst/>
            </a:prstGeom>
            <a:solidFill>
              <a:srgbClr val="CCFFFF"/>
            </a:solidFill>
            <a:ln w="381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800">
                <a:spcBef>
                  <a:spcPct val="0"/>
                </a:spcBef>
                <a:buClrTx/>
                <a:buNone/>
              </a:pPr>
              <a:endPara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3752" name="Line 7"/>
            <p:cNvSpPr>
              <a:spLocks noChangeShapeType="1"/>
            </p:cNvSpPr>
            <p:nvPr/>
          </p:nvSpPr>
          <p:spPr bwMode="auto">
            <a:xfrm>
              <a:off x="912" y="3312"/>
              <a:ext cx="432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sp>
        <p:nvSpPr>
          <p:cNvPr id="73738" name="Line 8"/>
          <p:cNvSpPr>
            <a:spLocks noChangeShapeType="1"/>
          </p:cNvSpPr>
          <p:nvPr/>
        </p:nvSpPr>
        <p:spPr bwMode="auto">
          <a:xfrm>
            <a:off x="3314700" y="3943350"/>
            <a:ext cx="514350" cy="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3739" name="Line 9"/>
          <p:cNvSpPr>
            <a:spLocks noChangeShapeType="1"/>
          </p:cNvSpPr>
          <p:nvPr/>
        </p:nvSpPr>
        <p:spPr bwMode="auto">
          <a:xfrm>
            <a:off x="4400550" y="3943350"/>
            <a:ext cx="514350" cy="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3740" name="Line 10"/>
          <p:cNvSpPr>
            <a:spLocks noChangeShapeType="1"/>
          </p:cNvSpPr>
          <p:nvPr/>
        </p:nvSpPr>
        <p:spPr bwMode="auto">
          <a:xfrm>
            <a:off x="5486400" y="3943350"/>
            <a:ext cx="514350" cy="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3741" name="Rectangle 11"/>
          <p:cNvSpPr>
            <a:spLocks noChangeArrowheads="1"/>
          </p:cNvSpPr>
          <p:nvPr/>
        </p:nvSpPr>
        <p:spPr bwMode="auto">
          <a:xfrm>
            <a:off x="6000750" y="3714750"/>
            <a:ext cx="685800" cy="457200"/>
          </a:xfrm>
          <a:prstGeom prst="rect">
            <a:avLst/>
          </a:prstGeom>
          <a:solidFill>
            <a:srgbClr val="CCFFFF"/>
          </a:solidFill>
          <a:ln w="3810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endParaRPr lang="en-US" altLang="en-US" sz="1800" b="1" kern="1200">
              <a:solidFill>
                <a:srgbClr val="FF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grpSp>
        <p:nvGrpSpPr>
          <p:cNvPr id="73742" name="Group 12"/>
          <p:cNvGrpSpPr>
            <a:grpSpLocks/>
          </p:cNvGrpSpPr>
          <p:nvPr/>
        </p:nvGrpSpPr>
        <p:grpSpPr bwMode="auto">
          <a:xfrm>
            <a:off x="6572250" y="3943350"/>
            <a:ext cx="400050" cy="457200"/>
            <a:chOff x="4560" y="3312"/>
            <a:chExt cx="336" cy="384"/>
          </a:xfrm>
        </p:grpSpPr>
        <p:sp>
          <p:nvSpPr>
            <p:cNvPr id="73749" name="Line 13"/>
            <p:cNvSpPr>
              <a:spLocks noChangeShapeType="1"/>
            </p:cNvSpPr>
            <p:nvPr/>
          </p:nvSpPr>
          <p:spPr bwMode="auto">
            <a:xfrm>
              <a:off x="4560" y="3312"/>
              <a:ext cx="336" cy="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  <p:sp>
          <p:nvSpPr>
            <p:cNvPr id="73750" name="Line 14"/>
            <p:cNvSpPr>
              <a:spLocks noChangeShapeType="1"/>
            </p:cNvSpPr>
            <p:nvPr/>
          </p:nvSpPr>
          <p:spPr bwMode="auto">
            <a:xfrm>
              <a:off x="4896" y="3312"/>
              <a:ext cx="0" cy="384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diamond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685800">
                <a:buClrTx/>
              </a:pPr>
              <a:endParaRPr lang="en-IN" sz="1350" b="1" kern="1200">
                <a:solidFill>
                  <a:prstClr val="black"/>
                </a:solidFill>
                <a:latin typeface="Gabriola" panose="04040605051002020D02" pitchFamily="82" charset="0"/>
                <a:ea typeface="+mn-ea"/>
                <a:cs typeface="+mn-cs"/>
              </a:endParaRPr>
            </a:p>
          </p:txBody>
        </p:sp>
      </p:grpSp>
      <p:sp>
        <p:nvSpPr>
          <p:cNvPr id="73743" name="Text Box 15"/>
          <p:cNvSpPr txBox="1">
            <a:spLocks noChangeArrowheads="1"/>
          </p:cNvSpPr>
          <p:nvPr/>
        </p:nvSpPr>
        <p:spPr bwMode="auto">
          <a:xfrm>
            <a:off x="1657351" y="3028950"/>
            <a:ext cx="542136" cy="369332"/>
          </a:xfrm>
          <a:prstGeom prst="rect">
            <a:avLst/>
          </a:prstGeom>
          <a:noFill/>
          <a:ln w="3175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front</a:t>
            </a:r>
          </a:p>
        </p:txBody>
      </p:sp>
      <p:sp>
        <p:nvSpPr>
          <p:cNvPr id="73744" name="Text Box 16"/>
          <p:cNvSpPr txBox="1">
            <a:spLocks noChangeArrowheads="1"/>
          </p:cNvSpPr>
          <p:nvPr/>
        </p:nvSpPr>
        <p:spPr bwMode="auto">
          <a:xfrm>
            <a:off x="5943601" y="3086100"/>
            <a:ext cx="473206" cy="369332"/>
          </a:xfrm>
          <a:prstGeom prst="rect">
            <a:avLst/>
          </a:prstGeom>
          <a:noFill/>
          <a:ln w="3175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rear</a:t>
            </a:r>
          </a:p>
        </p:txBody>
      </p:sp>
      <p:sp>
        <p:nvSpPr>
          <p:cNvPr id="109585" name="Line 17"/>
          <p:cNvSpPr>
            <a:spLocks noChangeShapeType="1"/>
          </p:cNvSpPr>
          <p:nvPr/>
        </p:nvSpPr>
        <p:spPr bwMode="auto">
          <a:xfrm>
            <a:off x="1943100" y="3429000"/>
            <a:ext cx="0" cy="400050"/>
          </a:xfrm>
          <a:prstGeom prst="line">
            <a:avLst/>
          </a:prstGeom>
          <a:noFill/>
          <a:ln w="31750">
            <a:solidFill>
              <a:srgbClr val="8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3746" name="Line 18"/>
          <p:cNvSpPr>
            <a:spLocks noChangeShapeType="1"/>
          </p:cNvSpPr>
          <p:nvPr/>
        </p:nvSpPr>
        <p:spPr bwMode="auto">
          <a:xfrm>
            <a:off x="6343650" y="3429000"/>
            <a:ext cx="0" cy="342900"/>
          </a:xfrm>
          <a:prstGeom prst="line">
            <a:avLst/>
          </a:prstGeom>
          <a:noFill/>
          <a:ln w="31750">
            <a:solidFill>
              <a:srgbClr val="8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109593" name="Text Box 25"/>
          <p:cNvSpPr txBox="1">
            <a:spLocks noChangeArrowheads="1"/>
          </p:cNvSpPr>
          <p:nvPr/>
        </p:nvSpPr>
        <p:spPr bwMode="auto">
          <a:xfrm>
            <a:off x="3188494" y="1459706"/>
            <a:ext cx="9845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800">
              <a:spcBef>
                <a:spcPct val="0"/>
              </a:spcBef>
              <a:buClrTx/>
              <a:buNone/>
            </a:pPr>
            <a:r>
              <a:rPr lang="en-US" altLang="en-US" sz="18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DEQUEUE</a:t>
            </a:r>
          </a:p>
        </p:txBody>
      </p:sp>
      <p:sp>
        <p:nvSpPr>
          <p:cNvPr id="109595" name="Line 27"/>
          <p:cNvSpPr>
            <a:spLocks noChangeShapeType="1"/>
          </p:cNvSpPr>
          <p:nvPr/>
        </p:nvSpPr>
        <p:spPr bwMode="auto">
          <a:xfrm>
            <a:off x="2057400" y="3371850"/>
            <a:ext cx="685800" cy="514350"/>
          </a:xfrm>
          <a:prstGeom prst="line">
            <a:avLst/>
          </a:prstGeom>
          <a:noFill/>
          <a:ln w="31750">
            <a:solidFill>
              <a:srgbClr val="8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>
              <a:buClrTx/>
            </a:pPr>
            <a:endParaRPr lang="en-IN" sz="1350" b="1" kern="1200">
              <a:solidFill>
                <a:prstClr val="black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1646077" y="164737"/>
            <a:ext cx="5312284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err="1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Dequeue</a:t>
            </a:r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 Operation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9328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9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7" dur="500"/>
                                        <p:tgtEl>
                                          <p:spTgt spid="1095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109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585" grpId="0" animBg="1"/>
      <p:bldP spid="109593" grpId="0"/>
      <p:bldP spid="10959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2694030" y="1151362"/>
            <a:ext cx="3755941" cy="2759959"/>
          </a:xfrm>
          <a:prstGeom prst="roundRect">
            <a:avLst>
              <a:gd name="adj" fmla="val 2871"/>
            </a:avLst>
          </a:prstGeom>
          <a:solidFill>
            <a:schemeClr val="tx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qnode</a:t>
            </a:r>
            <a:endParaRPr lang="en-US" altLang="en-US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dirty="0" err="1" smtClean="0">
                <a:solidFill>
                  <a:schemeClr val="bg1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dirty="0" smtClean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qnode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*next;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altLang="en-US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queue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 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qnode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*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qfront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, *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qrear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};</a:t>
            </a:r>
          </a:p>
          <a:p>
            <a:pPr>
              <a:lnSpc>
                <a:spcPct val="90000"/>
              </a:lnSpc>
            </a:pP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typedef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queue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QUEUE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;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1511462" y="176184"/>
            <a:ext cx="6121075" cy="69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Queue Creation (Linked List Implementation)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948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71381" y="74341"/>
            <a:ext cx="5904014" cy="617434"/>
          </a:xfrm>
        </p:spPr>
        <p:txBody>
          <a:bodyPr>
            <a:normAutofit fontScale="90000"/>
          </a:bodyPr>
          <a:lstStyle/>
          <a:p>
            <a:pPr marL="0" indent="0" algn="l">
              <a:buNone/>
            </a:pPr>
            <a:r>
              <a:rPr lang="en-IN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Queue – </a:t>
            </a:r>
            <a:r>
              <a:rPr lang="en-IN" sz="3200" b="1" dirty="0" err="1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Enqueue</a:t>
            </a:r>
            <a:r>
              <a:rPr lang="en-IN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 and </a:t>
            </a:r>
            <a:r>
              <a:rPr lang="en-IN" sz="3200" b="1" dirty="0" err="1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Dequeue</a:t>
            </a:r>
            <a:r>
              <a:rPr lang="en-IN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 Operations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322690" y="837356"/>
            <a:ext cx="5791788" cy="1816634"/>
          </a:xfrm>
          <a:prstGeom prst="roundRect">
            <a:avLst>
              <a:gd name="adj" fmla="val 2871"/>
            </a:avLst>
          </a:prstGeom>
          <a:solidFill>
            <a:schemeClr val="tx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void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enqueue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(QUEUE *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q,int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element)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 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qnode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*q1;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  q1=(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qnode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*)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malloc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sizeof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qnode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));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  q1-&gt;</a:t>
            </a:r>
            <a:r>
              <a:rPr lang="en-US" alt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= element;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  q1-&gt;next=q-&gt;</a:t>
            </a:r>
            <a:r>
              <a:rPr lang="en-US" altLang="en-US" dirty="0" err="1" smtClean="0">
                <a:solidFill>
                  <a:schemeClr val="bg1"/>
                </a:solidFill>
                <a:latin typeface="Courier New" panose="02070309020205020404" pitchFamily="49" charset="0"/>
              </a:rPr>
              <a:t>qrear</a:t>
            </a:r>
            <a:r>
              <a:rPr lang="en-US" altLang="en-US" dirty="0" smtClean="0">
                <a:solidFill>
                  <a:schemeClr val="bg1"/>
                </a:solidFill>
                <a:latin typeface="Courier New" panose="02070309020205020404" pitchFamily="49" charset="0"/>
              </a:rPr>
              <a:t>;</a:t>
            </a:r>
            <a:endParaRPr lang="en-US" altLang="en-US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   q-&gt;</a:t>
            </a:r>
            <a:r>
              <a:rPr lang="en-US" altLang="en-US" dirty="0" err="1" smtClean="0">
                <a:solidFill>
                  <a:schemeClr val="bg1"/>
                </a:solidFill>
                <a:latin typeface="Courier New" panose="02070309020205020404" pitchFamily="49" charset="0"/>
              </a:rPr>
              <a:t>qrear</a:t>
            </a:r>
            <a:r>
              <a:rPr lang="en-US" altLang="en-US" dirty="0" smtClean="0">
                <a:solidFill>
                  <a:schemeClr val="bg1"/>
                </a:solidFill>
                <a:latin typeface="Courier New" panose="02070309020205020404" pitchFamily="49" charset="0"/>
              </a:rPr>
              <a:t>=q1</a:t>
            </a: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bg1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322690" y="2716312"/>
            <a:ext cx="5791788" cy="2337978"/>
          </a:xfrm>
          <a:prstGeom prst="roundRect">
            <a:avLst>
              <a:gd name="adj" fmla="val 2871"/>
            </a:avLst>
          </a:prstGeom>
          <a:solidFill>
            <a:schemeClr val="tx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dequeue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(queue *q)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</a:t>
            </a: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queue *q1,*</a:t>
            </a: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prev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q1=q;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while(q1-&gt;next!=NULL) 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{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   </a:t>
            </a: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prev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=q1;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   q1=q1-&gt;next;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}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</a:t>
            </a: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=q1-&gt;</a:t>
            </a: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</a:t>
            </a: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prev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-&gt;next=NULL;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free(q1);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return (</a:t>
            </a:r>
            <a:r>
              <a:rPr lang="en-US" alt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alt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65596" y="1471961"/>
            <a:ext cx="1204332" cy="547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IN" sz="3200" b="1" dirty="0" err="1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Enqueue</a:t>
            </a:r>
            <a:r>
              <a:rPr lang="en-IN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88002" y="3611589"/>
            <a:ext cx="1204332" cy="547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IN" sz="3200" b="1" dirty="0" err="1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Dequeue</a:t>
            </a:r>
            <a:r>
              <a:rPr lang="en-IN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 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6846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714500" y="173772"/>
            <a:ext cx="5727080" cy="62632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IN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Queue Size and Queue Peek Operations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082041" y="1084362"/>
            <a:ext cx="3435954" cy="3028410"/>
          </a:xfrm>
          <a:prstGeom prst="roundRect">
            <a:avLst>
              <a:gd name="adj" fmla="val 2871"/>
            </a:avLst>
          </a:prstGeom>
          <a:solidFill>
            <a:schemeClr val="tx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altLang="en-US" sz="1600" dirty="0" err="1">
                <a:solidFill>
                  <a:schemeClr val="bg1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size (queue *q)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queue *q1;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</a:t>
            </a:r>
            <a:r>
              <a:rPr lang="en-US" altLang="en-US" sz="1600" dirty="0" err="1">
                <a:solidFill>
                  <a:schemeClr val="bg1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count=0;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q1=q;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while(q1!=NULL) 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{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  q1=q1-&gt;next;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  count++;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}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return count;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2171368" y="4198596"/>
            <a:ext cx="12573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defTabSz="685800">
              <a:spcBef>
                <a:spcPct val="50000"/>
              </a:spcBef>
              <a:buClrTx/>
              <a:buNone/>
            </a:pPr>
            <a:r>
              <a:rPr lang="en-US" altLang="en-US" sz="1800" b="1" kern="1200" dirty="0" err="1" smtClean="0">
                <a:solidFill>
                  <a:srgbClr val="CC0000"/>
                </a:solidFill>
                <a:latin typeface="Gabriola" panose="04040605051002020D02" pitchFamily="82" charset="0"/>
                <a:ea typeface="+mn-ea"/>
                <a:cs typeface="Times New Roman" panose="02020603050405020304" pitchFamily="18" charset="0"/>
              </a:rPr>
              <a:t>Queue.Size</a:t>
            </a:r>
            <a:r>
              <a:rPr lang="en-US" altLang="en-US" sz="1800" b="1" kern="1200" dirty="0" smtClean="0">
                <a:solidFill>
                  <a:srgbClr val="CC0000"/>
                </a:solidFill>
                <a:latin typeface="Gabriola" panose="04040605051002020D02" pitchFamily="82" charset="0"/>
                <a:ea typeface="+mn-ea"/>
                <a:cs typeface="Times New Roman" panose="02020603050405020304" pitchFamily="18" charset="0"/>
              </a:rPr>
              <a:t>()</a:t>
            </a:r>
            <a:endParaRPr lang="en-US" altLang="en-US" sz="1800" b="1" kern="1200" dirty="0">
              <a:solidFill>
                <a:srgbClr val="CC0000"/>
              </a:solidFill>
              <a:latin typeface="Gabriola" panose="04040605051002020D02" pitchFamily="82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651739" y="1084362"/>
            <a:ext cx="3348372" cy="3028410"/>
          </a:xfrm>
          <a:prstGeom prst="roundRect">
            <a:avLst>
              <a:gd name="adj" fmla="val 2871"/>
            </a:avLst>
          </a:prstGeom>
          <a:solidFill>
            <a:schemeClr val="tx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altLang="en-US" sz="1600" dirty="0" err="1">
                <a:solidFill>
                  <a:schemeClr val="bg1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peek (queue *q)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queue *q1;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q1=q;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while(q1-&gt;next!=NULL)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      q1=q1-&gt;next;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return (q1-&gt;</a:t>
            </a:r>
            <a:r>
              <a:rPr lang="en-US" altLang="en-US" sz="1600" dirty="0" err="1">
                <a:solidFill>
                  <a:schemeClr val="bg1"/>
                </a:solidFill>
                <a:latin typeface="Courier New" panose="02070309020205020404" pitchFamily="49" charset="0"/>
              </a:rPr>
              <a:t>val</a:t>
            </a: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5456834" y="4198596"/>
            <a:ext cx="17381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defTabSz="685800">
              <a:spcBef>
                <a:spcPct val="50000"/>
              </a:spcBef>
              <a:buClrTx/>
              <a:buNone/>
            </a:pPr>
            <a:r>
              <a:rPr lang="en-US" altLang="en-US" sz="1800" b="1" kern="1200" dirty="0" err="1" smtClean="0">
                <a:solidFill>
                  <a:srgbClr val="CC0000"/>
                </a:solidFill>
                <a:latin typeface="Gabriola" panose="04040605051002020D02" pitchFamily="82" charset="0"/>
                <a:ea typeface="+mn-ea"/>
                <a:cs typeface="Times New Roman" panose="02020603050405020304" pitchFamily="18" charset="0"/>
              </a:rPr>
              <a:t>Queue.peek</a:t>
            </a:r>
            <a:r>
              <a:rPr lang="en-US" altLang="en-US" sz="1800" b="1" kern="1200" dirty="0" smtClean="0">
                <a:solidFill>
                  <a:srgbClr val="CC0000"/>
                </a:solidFill>
                <a:latin typeface="Gabriola" panose="04040605051002020D02" pitchFamily="82" charset="0"/>
                <a:ea typeface="+mn-ea"/>
                <a:cs typeface="Times New Roman" panose="02020603050405020304" pitchFamily="18" charset="0"/>
              </a:rPr>
              <a:t>()</a:t>
            </a:r>
            <a:endParaRPr lang="en-US" altLang="en-US" sz="1800" b="1" kern="1200" dirty="0">
              <a:solidFill>
                <a:srgbClr val="CC0000"/>
              </a:solidFill>
              <a:latin typeface="Gabriola" panose="04040605051002020D02" pitchFamily="82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240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/>
      <p:bldP spid="13" grpId="0" animBg="1"/>
      <p:bldP spid="1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020337" y="639336"/>
            <a:ext cx="7707351" cy="394009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b="1" dirty="0">
                <a:solidFill>
                  <a:srgbClr val="C00000"/>
                </a:solidFill>
                <a:latin typeface="Gabriola" panose="04040605051002020D02" pitchFamily="82" charset="0"/>
              </a:rPr>
              <a:t>A queue is called a FIFO (First in-First out) data structure.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b="1" dirty="0">
                <a:solidFill>
                  <a:srgbClr val="C00000"/>
                </a:solidFill>
                <a:latin typeface="Gabriola" panose="04040605051002020D02" pitchFamily="82" charset="0"/>
              </a:rPr>
              <a:t>What are some applications of queues?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C00000"/>
                </a:solidFill>
                <a:latin typeface="Gabriola" panose="04040605051002020D02" pitchFamily="82" charset="0"/>
              </a:rPr>
              <a:t>Round-robin scheduling in processors</a:t>
            </a:r>
          </a:p>
          <a:p>
            <a:pPr marL="1016000" lvl="2" indent="0">
              <a:lnSpc>
                <a:spcPct val="90000"/>
              </a:lnSpc>
              <a:buNone/>
            </a:pPr>
            <a:r>
              <a:rPr lang="en-US" altLang="en-US" sz="2400" b="1" dirty="0" smtClean="0">
                <a:solidFill>
                  <a:srgbClr val="C00000"/>
                </a:solidFill>
                <a:latin typeface="Gabriola" panose="04040605051002020D02" pitchFamily="82" charset="0"/>
              </a:rPr>
              <a:t>Input/output </a:t>
            </a:r>
            <a:r>
              <a:rPr lang="en-US" altLang="en-US" sz="2400" b="1" dirty="0">
                <a:solidFill>
                  <a:srgbClr val="C00000"/>
                </a:solidFill>
                <a:latin typeface="Gabriola" panose="04040605051002020D02" pitchFamily="82" charset="0"/>
              </a:rPr>
              <a:t>processing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C00000"/>
                </a:solidFill>
                <a:latin typeface="Gabriola" panose="04040605051002020D02" pitchFamily="82" charset="0"/>
              </a:rPr>
              <a:t>Queueing of packets for delivery in </a:t>
            </a:r>
            <a:r>
              <a:rPr lang="en-US" altLang="en-US" sz="2400" b="1" dirty="0" smtClean="0">
                <a:solidFill>
                  <a:srgbClr val="C00000"/>
                </a:solidFill>
                <a:latin typeface="Gabriola" panose="04040605051002020D02" pitchFamily="82" charset="0"/>
              </a:rPr>
              <a:t>networks</a:t>
            </a:r>
          </a:p>
          <a:p>
            <a:pPr eaLnBrk="1" hangingPunct="1">
              <a:lnSpc>
                <a:spcPct val="90000"/>
              </a:lnSpc>
            </a:pPr>
            <a:endParaRPr lang="en-US" altLang="en-US" sz="2400" b="1" dirty="0" smtClean="0">
              <a:solidFill>
                <a:srgbClr val="C00000"/>
              </a:solidFill>
              <a:latin typeface="Gabriola" panose="04040605051002020D02" pitchFamily="82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b="1" dirty="0" smtClean="0">
                <a:solidFill>
                  <a:srgbClr val="C00000"/>
                </a:solidFill>
                <a:latin typeface="Gabriola" panose="04040605051002020D02" pitchFamily="82" charset="0"/>
              </a:rPr>
              <a:t>We </a:t>
            </a:r>
            <a:r>
              <a:rPr lang="en-US" altLang="en-US" sz="2400" b="1" dirty="0">
                <a:solidFill>
                  <a:srgbClr val="C00000"/>
                </a:solidFill>
                <a:latin typeface="Gabriola" panose="04040605051002020D02" pitchFamily="82" charset="0"/>
              </a:rPr>
              <a:t>can implementing a queue in two ways: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C00000"/>
                </a:solidFill>
                <a:latin typeface="Gabriola" panose="04040605051002020D02" pitchFamily="82" charset="0"/>
              </a:rPr>
              <a:t>Using an array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C00000"/>
                </a:solidFill>
                <a:latin typeface="Gabriola" panose="04040605051002020D02" pitchFamily="82" charset="0"/>
              </a:rPr>
              <a:t>Using a linked list</a:t>
            </a:r>
          </a:p>
          <a:p>
            <a:pPr eaLnBrk="1" hangingPunct="1">
              <a:lnSpc>
                <a:spcPct val="90000"/>
              </a:lnSpc>
            </a:pPr>
            <a:endParaRPr lang="en-US" altLang="en-US" sz="2400" b="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691553" y="0"/>
            <a:ext cx="2032740" cy="305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sz="44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Summary </a:t>
            </a:r>
            <a:endParaRPr lang="en-IN" sz="44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4686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5"/>
          <p:cNvSpPr txBox="1">
            <a:spLocks noGrp="1"/>
          </p:cNvSpPr>
          <p:nvPr>
            <p:ph type="title" idx="4294967295"/>
          </p:nvPr>
        </p:nvSpPr>
        <p:spPr>
          <a:xfrm>
            <a:off x="4334905" y="162058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 smtClean="0">
                <a:solidFill>
                  <a:schemeClr val="tx2">
                    <a:lumMod val="10000"/>
                  </a:schemeClr>
                </a:solidFill>
                <a:latin typeface="Gabriola" panose="04040605051002020D02" pitchFamily="82" charset="0"/>
              </a:rPr>
              <a:t>Recap</a:t>
            </a:r>
            <a:endParaRPr sz="4800" b="1" dirty="0">
              <a:solidFill>
                <a:schemeClr val="tx2">
                  <a:lumMod val="1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76" name="Google Shape;476;p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7"/>
          <p:cNvSpPr txBox="1">
            <a:spLocks noGrp="1"/>
          </p:cNvSpPr>
          <p:nvPr>
            <p:ph type="ctrTitle" idx="4294967295"/>
          </p:nvPr>
        </p:nvSpPr>
        <p:spPr>
          <a:xfrm rot="20301971">
            <a:off x="2429934" y="1904892"/>
            <a:ext cx="6593700" cy="27200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Thank You</a:t>
            </a:r>
            <a:endParaRPr sz="9600" b="1" dirty="0">
              <a:solidFill>
                <a:srgbClr val="FF0000"/>
              </a:solidFill>
              <a:latin typeface="Gabriola" panose="04040605051002020D02" pitchFamily="82" charset="0"/>
            </a:endParaRPr>
          </a:p>
        </p:txBody>
      </p:sp>
      <p:sp>
        <p:nvSpPr>
          <p:cNvPr id="616" name="Google Shape;616;p3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3"/>
          <p:cNvSpPr txBox="1">
            <a:spLocks noGrp="1"/>
          </p:cNvSpPr>
          <p:nvPr>
            <p:ph type="title"/>
          </p:nvPr>
        </p:nvSpPr>
        <p:spPr>
          <a:xfrm>
            <a:off x="-157842" y="749975"/>
            <a:ext cx="2607128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Outline (Queue)</a:t>
            </a:r>
            <a:endParaRPr sz="3600" b="1" dirty="0">
              <a:solidFill>
                <a:schemeClr val="accent3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59" name="Google Shape;459;p23"/>
          <p:cNvSpPr txBox="1">
            <a:spLocks noGrp="1"/>
          </p:cNvSpPr>
          <p:nvPr>
            <p:ph type="body" idx="1"/>
          </p:nvPr>
        </p:nvSpPr>
        <p:spPr>
          <a:xfrm>
            <a:off x="2682999" y="475785"/>
            <a:ext cx="5509429" cy="42077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b="1" u="sng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Queue </a:t>
            </a:r>
            <a:endParaRPr lang="en-US" sz="2400" b="1" u="sng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Basic principles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Operations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of </a:t>
            </a: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Queue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Queue using Array (Static Implementation)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Queue using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Linked </a:t>
            </a: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List (Dynamic Implementation)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Applications of </a:t>
            </a: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Queue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Breadth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F</a:t>
            </a: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irst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S</a:t>
            </a: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earch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62" name="Google Shape;462;p2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593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651" y="880888"/>
            <a:ext cx="5692699" cy="3771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2285448" y="132869"/>
            <a:ext cx="3773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Gabriola" panose="04040605051002020D02" pitchFamily="82" charset="0"/>
              </a:rPr>
              <a:t>Queue – First IN, First OUT!</a:t>
            </a:r>
            <a:endParaRPr lang="en-US" sz="3200" b="1" dirty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1052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61639" y="899531"/>
            <a:ext cx="8004373" cy="3827249"/>
          </a:xfrm>
        </p:spPr>
        <p:txBody>
          <a:bodyPr/>
          <a:lstStyle/>
          <a:p>
            <a:pPr eaLnBrk="1" hangingPunct="1"/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The Queue ADT stores arbitrary </a:t>
            </a:r>
            <a:r>
              <a:rPr lang="en-US" altLang="en-US" sz="18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objects.</a:t>
            </a:r>
            <a:endParaRPr lang="en-US" altLang="en-US" sz="18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pPr eaLnBrk="1" hangingPunct="1"/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Insertions and deletions follow the first-in first-out (FIFO) </a:t>
            </a:r>
            <a:r>
              <a:rPr lang="en-US" altLang="en-US" sz="18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scheme.</a:t>
            </a:r>
            <a:endParaRPr lang="en-US" altLang="en-US" sz="18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pPr eaLnBrk="1" hangingPunct="1"/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Insertions are at the </a:t>
            </a:r>
            <a:r>
              <a:rPr lang="en-US" altLang="en-US" sz="1800" b="1" dirty="0">
                <a:solidFill>
                  <a:srgbClr val="FF0000"/>
                </a:solidFill>
                <a:latin typeface="Gabriola" panose="04040605051002020D02" pitchFamily="82" charset="0"/>
              </a:rPr>
              <a:t>rear </a:t>
            </a:r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of the queue and removals are at the </a:t>
            </a:r>
            <a:r>
              <a:rPr lang="en-US" altLang="en-US" sz="1800" b="1" dirty="0">
                <a:solidFill>
                  <a:srgbClr val="FF0000"/>
                </a:solidFill>
                <a:latin typeface="Gabriola" panose="04040605051002020D02" pitchFamily="82" charset="0"/>
              </a:rPr>
              <a:t>front</a:t>
            </a:r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 of the </a:t>
            </a:r>
            <a:r>
              <a:rPr lang="en-US" altLang="en-US" sz="18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queue.</a:t>
            </a:r>
          </a:p>
          <a:p>
            <a:pPr eaLnBrk="1" hangingPunct="1"/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Elements are stored in order </a:t>
            </a:r>
            <a:r>
              <a:rPr lang="en-US" altLang="en-US" sz="18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of insertion </a:t>
            </a:r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but don't have indexes.</a:t>
            </a:r>
          </a:p>
          <a:p>
            <a:pPr eaLnBrk="1" hangingPunct="1"/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Client can only add to the end of </a:t>
            </a:r>
            <a:r>
              <a:rPr lang="en-US" altLang="en-US" sz="18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the queue</a:t>
            </a:r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, and can only </a:t>
            </a:r>
            <a:r>
              <a:rPr lang="en-US" altLang="en-US" sz="18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examine/remove the </a:t>
            </a:r>
            <a:r>
              <a:rPr lang="en-US" altLang="en-US" sz="18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front of the queue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78014" y="212020"/>
            <a:ext cx="3550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abriola" panose="04040605051002020D02" pitchFamily="82" charset="0"/>
              </a:rPr>
              <a:t>The </a:t>
            </a:r>
            <a:r>
              <a:rPr lang="en-US" sz="3200" b="1" dirty="0" smtClean="0">
                <a:latin typeface="Gabriola" panose="04040605051002020D02" pitchFamily="82" charset="0"/>
              </a:rPr>
              <a:t>Queue Data structure</a:t>
            </a:r>
            <a:endParaRPr lang="en-US" sz="3200" b="1" dirty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Gabriola" panose="04040605051002020D02" pitchFamily="82" charset="0"/>
              </a:rPr>
              <a:t>6</a:t>
            </a:fld>
            <a:endParaRPr lang="en">
              <a:latin typeface="Gabriola" panose="04040605051002020D02" pitchFamily="82" charset="0"/>
            </a:endParaRPr>
          </a:p>
        </p:txBody>
      </p:sp>
      <p:sp>
        <p:nvSpPr>
          <p:cNvPr id="15" name="Text Box 9"/>
          <p:cNvSpPr txBox="1">
            <a:spLocks noChangeArrowheads="1"/>
          </p:cNvSpPr>
          <p:nvPr/>
        </p:nvSpPr>
        <p:spPr bwMode="auto">
          <a:xfrm>
            <a:off x="6018993" y="4015576"/>
            <a:ext cx="89479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Marlett" pitchFamily="2" charset="2"/>
              <a:buChar char="8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800" b="1" kern="1200" dirty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Q</a:t>
            </a:r>
            <a:r>
              <a:rPr lang="en-US" altLang="en-US" sz="2800" b="1" kern="1200" dirty="0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ueue</a:t>
            </a:r>
          </a:p>
        </p:txBody>
      </p:sp>
      <p:graphicFrame>
        <p:nvGraphicFramePr>
          <p:cNvPr id="16" name="Group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051630"/>
              </p:ext>
            </p:extLst>
          </p:nvPr>
        </p:nvGraphicFramePr>
        <p:xfrm>
          <a:off x="5186867" y="2962508"/>
          <a:ext cx="2559050" cy="965200"/>
        </p:xfrm>
        <a:graphic>
          <a:graphicData uri="http://schemas.openxmlformats.org/drawingml/2006/table">
            <a:tbl>
              <a:tblPr/>
              <a:tblGrid>
                <a:gridCol w="852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4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24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2600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front</a:t>
                      </a:r>
                      <a:endParaRPr kumimoji="0" lang="en-US" sz="2000" b="1" i="1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rear</a:t>
                      </a:r>
                      <a:endParaRPr kumimoji="0" lang="en-US" sz="2000" b="1" i="1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600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Arial"/>
                          <a:sym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Text Box 29"/>
          <p:cNvSpPr txBox="1">
            <a:spLocks noChangeArrowheads="1"/>
          </p:cNvSpPr>
          <p:nvPr/>
        </p:nvSpPr>
        <p:spPr bwMode="auto">
          <a:xfrm>
            <a:off x="7701965" y="3374667"/>
            <a:ext cx="84510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Marlett" pitchFamily="2" charset="2"/>
              <a:buChar char="8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kern="1200" dirty="0" err="1" smtClean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enqueue</a:t>
            </a:r>
            <a:endParaRPr lang="en-US" altLang="en-US" sz="2000" kern="1200" dirty="0" smtClean="0">
              <a:solidFill>
                <a:srgbClr val="00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18" name="Line 28"/>
          <p:cNvSpPr>
            <a:spLocks noChangeShapeType="1"/>
          </p:cNvSpPr>
          <p:nvPr/>
        </p:nvSpPr>
        <p:spPr bwMode="auto">
          <a:xfrm flipH="1">
            <a:off x="7774183" y="3767253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/>
            <a:ext uri="{AF507438-7753-43e0-B8FC-AC1667EBCBE1}"/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Gabriola" panose="04040605051002020D02" pitchFamily="82" charset="0"/>
            </a:endParaRPr>
          </a:p>
        </p:txBody>
      </p:sp>
      <p:sp>
        <p:nvSpPr>
          <p:cNvPr id="19" name="Line 30"/>
          <p:cNvSpPr>
            <a:spLocks noChangeShapeType="1"/>
          </p:cNvSpPr>
          <p:nvPr/>
        </p:nvSpPr>
        <p:spPr bwMode="auto">
          <a:xfrm flipH="1">
            <a:off x="4471561" y="3781541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/>
            <a:ext uri="{AF507438-7753-43e0-B8FC-AC1667EBCBE1}"/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Gabriola" panose="04040605051002020D02" pitchFamily="82" charset="0"/>
            </a:endParaRPr>
          </a:p>
        </p:txBody>
      </p:sp>
      <p:sp>
        <p:nvSpPr>
          <p:cNvPr id="20" name="Text Box 31"/>
          <p:cNvSpPr txBox="1">
            <a:spLocks noChangeArrowheads="1"/>
          </p:cNvSpPr>
          <p:nvPr/>
        </p:nvSpPr>
        <p:spPr bwMode="auto">
          <a:xfrm>
            <a:off x="3906698" y="3337497"/>
            <a:ext cx="125066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Marlett" pitchFamily="2" charset="2"/>
              <a:buChar char="8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latin typeface="Gabriola" panose="04040605051002020D02" pitchFamily="82" charset="0"/>
              </a:rPr>
              <a:t>dequeue</a:t>
            </a:r>
            <a:r>
              <a:rPr lang="en-US" altLang="en-US" sz="2000" dirty="0">
                <a:latin typeface="Gabriola" panose="04040605051002020D02" pitchFamily="82" charset="0"/>
              </a:rPr>
              <a:t>, first</a:t>
            </a:r>
          </a:p>
        </p:txBody>
      </p:sp>
    </p:spTree>
    <p:extLst>
      <p:ext uri="{BB962C8B-B14F-4D97-AF65-F5344CB8AC3E}">
        <p14:creationId xmlns:p14="http://schemas.microsoft.com/office/powerpoint/2010/main" val="815912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63958" y="69081"/>
            <a:ext cx="4107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Gabriola" panose="04040605051002020D02" pitchFamily="82" charset="0"/>
              </a:rPr>
              <a:t>Queues in Computer Science</a:t>
            </a:r>
            <a:endParaRPr lang="en-US" sz="3200" b="1" dirty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068658" y="811663"/>
            <a:ext cx="5599771" cy="3767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Marlett" pitchFamily="2" charset="2"/>
              <a:buChar char="8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Operating systems: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queue of print jobs to send to the printer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queue of programs / processes to be run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queue of network data packets to send</a:t>
            </a:r>
          </a:p>
          <a:p>
            <a:pPr eaLnBrk="1" hangingPunct="1">
              <a:buClr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Programming:</a:t>
            </a:r>
          </a:p>
          <a:p>
            <a:pPr lvl="1" eaLnBrk="1" hangingPunct="1">
              <a:buClr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modeling a line of customers or clients</a:t>
            </a:r>
          </a:p>
          <a:p>
            <a:pPr lvl="1" eaLnBrk="1" hangingPunct="1">
              <a:buClrTx/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storing a queue of computations to be performed in order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Real world examples: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people on an escalator or waiting in a line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briola" panose="04040605051002020D02" pitchFamily="82" charset="0"/>
              </a:rPr>
              <a:t>cars at a gas station (or on an assembly line)</a:t>
            </a:r>
          </a:p>
        </p:txBody>
      </p:sp>
      <p:pic>
        <p:nvPicPr>
          <p:cNvPr id="7" name="Picture 4" descr="http://img.brothersoft.com/screenshots/softimage/r/remote_queue_manager_professional-39795-9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3509" y="1066994"/>
            <a:ext cx="3298825" cy="1189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592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550250" y="128898"/>
            <a:ext cx="2676293" cy="857250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  <a:sym typeface="Arial"/>
              </a:rPr>
              <a:t>Basic Idea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  <a:sym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24163" y="811663"/>
            <a:ext cx="7521027" cy="3457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○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algn="just">
              <a:lnSpc>
                <a:spcPct val="110000"/>
              </a:lnSpc>
              <a:buFont typeface="Arial" pitchFamily="34" charset="0"/>
              <a:buChar char="•"/>
            </a:pPr>
            <a:r>
              <a:rPr lang="en-IN" b="1" dirty="0" smtClean="0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Unlike stacks, a queue is open at both its ends. </a:t>
            </a:r>
          </a:p>
          <a:p>
            <a:pPr algn="just">
              <a:lnSpc>
                <a:spcPct val="110000"/>
              </a:lnSpc>
              <a:buFont typeface="Arial" pitchFamily="34" charset="0"/>
              <a:buChar char="•"/>
            </a:pPr>
            <a:r>
              <a:rPr lang="en-IN" b="1" dirty="0" smtClean="0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One end is always used to insert data (</a:t>
            </a:r>
            <a:r>
              <a:rPr lang="en-IN" b="1" dirty="0" err="1" smtClean="0">
                <a:solidFill>
                  <a:srgbClr val="FF0000"/>
                </a:solidFill>
                <a:latin typeface="Gabriola" panose="04040605051002020D02" pitchFamily="82" charset="0"/>
                <a:cs typeface="Times New Roman" pitchFamily="18" charset="0"/>
              </a:rPr>
              <a:t>enqueue</a:t>
            </a:r>
            <a:r>
              <a:rPr lang="en-IN" b="1" dirty="0" smtClean="0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) and the other is used to remove data (</a:t>
            </a:r>
            <a:r>
              <a:rPr lang="en-IN" b="1" dirty="0" err="1" smtClean="0">
                <a:solidFill>
                  <a:srgbClr val="FF0000"/>
                </a:solidFill>
                <a:latin typeface="Gabriola" panose="04040605051002020D02" pitchFamily="82" charset="0"/>
                <a:cs typeface="Times New Roman" pitchFamily="18" charset="0"/>
              </a:rPr>
              <a:t>dequeue</a:t>
            </a:r>
            <a:r>
              <a:rPr lang="en-IN" b="1" dirty="0" smtClean="0">
                <a:solidFill>
                  <a:srgbClr val="002060"/>
                </a:solidFill>
                <a:latin typeface="Gabriola" panose="04040605051002020D02" pitchFamily="82" charset="0"/>
                <a:cs typeface="Times New Roman" pitchFamily="18" charset="0"/>
              </a:rPr>
              <a:t>). </a:t>
            </a:r>
            <a:endParaRPr lang="en-IN" b="1" dirty="0">
              <a:solidFill>
                <a:srgbClr val="002060"/>
              </a:solidFill>
              <a:latin typeface="Gabriola" panose="04040605051002020D02" pitchFamily="82" charset="0"/>
              <a:cs typeface="Times New Roman" pitchFamily="18" charset="0"/>
            </a:endParaRPr>
          </a:p>
        </p:txBody>
      </p:sp>
      <p:pic>
        <p:nvPicPr>
          <p:cNvPr id="7" name="Picture 2" descr="Queue Examp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837" y="2230244"/>
            <a:ext cx="7059677" cy="17178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56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84917" y="104077"/>
            <a:ext cx="4125951" cy="760346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Queue </a:t>
            </a:r>
            <a:r>
              <a:rPr lang="en-US" sz="3200" b="1" dirty="0">
                <a:solidFill>
                  <a:srgbClr val="000000"/>
                </a:solidFill>
                <a:latin typeface="Gabriola" panose="04040605051002020D02" pitchFamily="82" charset="0"/>
                <a:ea typeface="Arial"/>
                <a:cs typeface="Arial"/>
              </a:rPr>
              <a:t>Representation</a:t>
            </a:r>
            <a:endParaRPr lang="en-IN" sz="3200" b="1" dirty="0">
              <a:solidFill>
                <a:srgbClr val="000000"/>
              </a:solidFill>
              <a:latin typeface="Gabriola" panose="04040605051002020D02" pitchFamily="82" charset="0"/>
              <a:ea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45622" y="1060489"/>
            <a:ext cx="8108446" cy="3288487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  <a:buFont typeface="Arial" pitchFamily="34" charset="0"/>
              <a:buChar char="•"/>
            </a:pPr>
            <a:endParaRPr lang="en-IN" b="1" dirty="0" smtClean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  <a:buFont typeface="Arial" pitchFamily="34" charset="0"/>
              <a:buChar char="•"/>
            </a:pPr>
            <a:endParaRPr lang="en-IN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  <a:buFont typeface="Arial" pitchFamily="34" charset="0"/>
              <a:buChar char="•"/>
            </a:pPr>
            <a:endParaRPr lang="en-IN" b="1" dirty="0" smtClean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  <a:buFont typeface="Arial" pitchFamily="34" charset="0"/>
              <a:buChar char="•"/>
            </a:pPr>
            <a:endParaRPr lang="en-IN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  <a:buFont typeface="Arial" pitchFamily="34" charset="0"/>
              <a:buChar char="•"/>
            </a:pPr>
            <a:endParaRPr lang="en-IN" b="1" dirty="0" smtClean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  <a:buFont typeface="Arial" pitchFamily="34" charset="0"/>
              <a:buChar char="•"/>
            </a:pPr>
            <a:r>
              <a:rPr lang="en-IN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cs typeface="Times New Roman" pitchFamily="18" charset="0"/>
              </a:rPr>
              <a:t>Can be </a:t>
            </a:r>
            <a:r>
              <a:rPr lang="en-IN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cs typeface="Times New Roman" pitchFamily="18" charset="0"/>
              </a:rPr>
              <a:t>implemented by means of Array, Structure, </a:t>
            </a:r>
            <a:r>
              <a:rPr lang="en-IN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cs typeface="Times New Roman" pitchFamily="18" charset="0"/>
              </a:rPr>
              <a:t>Pointers and Linked List.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203" y="1007729"/>
            <a:ext cx="7713284" cy="221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23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ent template">
  <a:themeElements>
    <a:clrScheme name="Custom 347">
      <a:dk1>
        <a:srgbClr val="4A5C65"/>
      </a:dk1>
      <a:lt1>
        <a:srgbClr val="FFFFFF"/>
      </a:lt1>
      <a:dk2>
        <a:srgbClr val="A6BCC9"/>
      </a:dk2>
      <a:lt2>
        <a:srgbClr val="DEE9F2"/>
      </a:lt2>
      <a:accent1>
        <a:srgbClr val="02BDC7"/>
      </a:accent1>
      <a:accent2>
        <a:srgbClr val="FFB600"/>
      </a:accent2>
      <a:accent3>
        <a:srgbClr val="FF9755"/>
      </a:accent3>
      <a:accent4>
        <a:srgbClr val="FD6C68"/>
      </a:accent4>
      <a:accent5>
        <a:srgbClr val="FC4067"/>
      </a:accent5>
      <a:accent6>
        <a:srgbClr val="A6BCC9"/>
      </a:accent6>
      <a:hlink>
        <a:srgbClr val="02BDC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A9BD2750EAC24EB70E1DF2481FFEB8" ma:contentTypeVersion="2" ma:contentTypeDescription="Create a new document." ma:contentTypeScope="" ma:versionID="a6a8f17024444c1ab20352b26fcdc8ac">
  <xsd:schema xmlns:xsd="http://www.w3.org/2001/XMLSchema" xmlns:xs="http://www.w3.org/2001/XMLSchema" xmlns:p="http://schemas.microsoft.com/office/2006/metadata/properties" xmlns:ns2="d3ad3ddf-2d0a-4bb3-9b93-e7da77996da3" targetNamespace="http://schemas.microsoft.com/office/2006/metadata/properties" ma:root="true" ma:fieldsID="fd82186439fbc82e038b348f6a489cf1" ns2:_="">
    <xsd:import namespace="d3ad3ddf-2d0a-4bb3-9b93-e7da77996d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ad3ddf-2d0a-4bb3-9b93-e7da77996d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1D55CDE-D03E-4FE7-B18F-EBE79BDBB3C4}"/>
</file>

<file path=customXml/itemProps2.xml><?xml version="1.0" encoding="utf-8"?>
<ds:datastoreItem xmlns:ds="http://schemas.openxmlformats.org/officeDocument/2006/customXml" ds:itemID="{A8246989-0FD9-4A5A-AC8F-A034ADC4BF7D}"/>
</file>

<file path=customXml/itemProps3.xml><?xml version="1.0" encoding="utf-8"?>
<ds:datastoreItem xmlns:ds="http://schemas.openxmlformats.org/officeDocument/2006/customXml" ds:itemID="{EE03DA3E-2263-417F-B7A6-D12B34586B81}"/>
</file>

<file path=docProps/app.xml><?xml version="1.0" encoding="utf-8"?>
<Properties xmlns="http://schemas.openxmlformats.org/officeDocument/2006/extended-properties" xmlns:vt="http://schemas.openxmlformats.org/officeDocument/2006/docPropsVTypes">
  <TotalTime>2302</TotalTime>
  <Words>1460</Words>
  <Application>Microsoft Office PowerPoint</Application>
  <PresentationFormat>On-screen Show (16:9)</PresentationFormat>
  <Paragraphs>367</Paragraphs>
  <Slides>36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51" baseType="lpstr">
      <vt:lpstr>Trebuchet MS</vt:lpstr>
      <vt:lpstr>Calibri</vt:lpstr>
      <vt:lpstr>Consolas</vt:lpstr>
      <vt:lpstr>MS PGothic</vt:lpstr>
      <vt:lpstr>Courier New</vt:lpstr>
      <vt:lpstr>Wingdings</vt:lpstr>
      <vt:lpstr>Arial Narrow</vt:lpstr>
      <vt:lpstr>Times</vt:lpstr>
      <vt:lpstr>Times New Roman</vt:lpstr>
      <vt:lpstr>Arial</vt:lpstr>
      <vt:lpstr>Roboto Slab Regular</vt:lpstr>
      <vt:lpstr>Lato Light</vt:lpstr>
      <vt:lpstr>MS PGothic</vt:lpstr>
      <vt:lpstr>Gabriola</vt:lpstr>
      <vt:lpstr>Kent template</vt:lpstr>
      <vt:lpstr>Queue ADT!</vt:lpstr>
      <vt:lpstr>PowerPoint Presentation</vt:lpstr>
      <vt:lpstr>Entry level  Questions</vt:lpstr>
      <vt:lpstr>Outline (Queue)</vt:lpstr>
      <vt:lpstr>PowerPoint Presentation</vt:lpstr>
      <vt:lpstr>PowerPoint Presentation</vt:lpstr>
      <vt:lpstr>PowerPoint Presentation</vt:lpstr>
      <vt:lpstr>Basic Idea</vt:lpstr>
      <vt:lpstr>Queue Representation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 With Array 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Queue – Enqueue and Dequeue Operations</vt:lpstr>
      <vt:lpstr>Queue Size and Queue Peek Operations</vt:lpstr>
      <vt:lpstr>PowerPoint Presentation</vt:lpstr>
      <vt:lpstr>Recap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2</dc:title>
  <dc:creator>Rouf Khan</dc:creator>
  <cp:lastModifiedBy>Rouf Khan</cp:lastModifiedBy>
  <cp:revision>138</cp:revision>
  <dcterms:modified xsi:type="dcterms:W3CDTF">2021-08-17T04:22:16Z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0x010100E8A9BD2750EAC24EB70E1DF2481FFEB8</vt:lpwstr>
  </property>
</Properties>
</file>